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4"/>
    <p:sldMasterId id="2147483942" r:id="rId5"/>
    <p:sldMasterId id="2147483991" r:id="rId6"/>
    <p:sldMasterId id="2147484003" r:id="rId7"/>
    <p:sldMasterId id="2147484021" r:id="rId8"/>
    <p:sldMasterId id="2147484066" r:id="rId9"/>
    <p:sldMasterId id="2147484098" r:id="rId10"/>
    <p:sldMasterId id="2147484140" r:id="rId11"/>
    <p:sldMasterId id="2147484160" r:id="rId12"/>
    <p:sldMasterId id="2147484194" r:id="rId13"/>
  </p:sldMasterIdLst>
  <p:notesMasterIdLst>
    <p:notesMasterId r:id="rId34"/>
  </p:notesMasterIdLst>
  <p:sldIdLst>
    <p:sldId id="2103813012" r:id="rId14"/>
    <p:sldId id="2076137283" r:id="rId15"/>
    <p:sldId id="2142532946" r:id="rId16"/>
    <p:sldId id="2145706120" r:id="rId17"/>
    <p:sldId id="2147468138" r:id="rId18"/>
    <p:sldId id="2147468143" r:id="rId19"/>
    <p:sldId id="2145705939" r:id="rId20"/>
    <p:sldId id="2142532932" r:id="rId21"/>
    <p:sldId id="2142532943" r:id="rId22"/>
    <p:sldId id="2076137777" r:id="rId23"/>
    <p:sldId id="2147468139" r:id="rId24"/>
    <p:sldId id="2147468096" r:id="rId25"/>
    <p:sldId id="2147468089" r:id="rId26"/>
    <p:sldId id="2147468142" r:id="rId27"/>
    <p:sldId id="2142532918" r:id="rId28"/>
    <p:sldId id="2076137724" r:id="rId29"/>
    <p:sldId id="2147468121" r:id="rId30"/>
    <p:sldId id="2147468144" r:id="rId31"/>
    <p:sldId id="2076137850" r:id="rId32"/>
    <p:sldId id="214746814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B3D410-EEA6-4720-80A0-0DB19ED017C0}">
          <p14:sldIdLst>
            <p14:sldId id="2103813012"/>
            <p14:sldId id="2076137283"/>
          </p14:sldIdLst>
        </p14:section>
        <p14:section name="Problem Statement" id="{EF07ACA4-A94E-E543-B25E-A4B0B90222EA}">
          <p14:sldIdLst>
            <p14:sldId id="2142532946"/>
            <p14:sldId id="2145706120"/>
            <p14:sldId id="2147468138"/>
          </p14:sldIdLst>
        </p14:section>
        <p14:section name="Partner Oppertunity" id="{D05F65E4-6EC9-4E12-BAAB-0D6168E54ABE}">
          <p14:sldIdLst>
            <p14:sldId id="2147468143"/>
          </p14:sldIdLst>
        </p14:section>
        <p14:section name="Azure Arc Intro" id="{3595EBD0-1A0A-400A-844B-522E676805FB}">
          <p14:sldIdLst>
            <p14:sldId id="2145705939"/>
            <p14:sldId id="2142532932"/>
            <p14:sldId id="2142532943"/>
            <p14:sldId id="2076137777"/>
            <p14:sldId id="2147468139"/>
            <p14:sldId id="2147468096"/>
            <p14:sldId id="2147468089"/>
          </p14:sldIdLst>
        </p14:section>
        <p14:section name="Solution Scenarios" id="{EC6143BB-7003-4FFF-BE79-89CC84FFDE03}">
          <p14:sldIdLst>
            <p14:sldId id="2147468142"/>
            <p14:sldId id="2142532918"/>
          </p14:sldIdLst>
        </p14:section>
        <p14:section name="Success Stories" id="{FCEC9F98-5748-4F27-A174-44EE0E6D7B4F}">
          <p14:sldIdLst>
            <p14:sldId id="2076137724"/>
            <p14:sldId id="2147468121"/>
            <p14:sldId id="2147468144"/>
          </p14:sldIdLst>
        </p14:section>
        <p14:section name="Solution Building Journey" id="{F6A19B08-5A28-4DF4-98DE-D5DA1B1B8F50}">
          <p14:sldIdLst>
            <p14:sldId id="2076137850"/>
          </p14:sldIdLst>
        </p14:section>
        <p14:section name="Call to Action" id="{F73AE0A5-5F5F-455F-8977-D0A3EB3DA55C}">
          <p14:sldIdLst>
            <p14:sldId id="214746814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D7A31A-4F53-C91B-A095-08D20733F235}" name="Ganesh Gopal" initials="GG" userId="S::ggopal@microsoft.com::ea461fab-374d-4a6a-80f2-5d0134bd34b0" providerId="AD"/>
  <p188:author id="{F0F22C1F-164F-93E1-BAAF-AA8CED6709E1}" name="Jane Gao" initials="JG" userId="S::janegao@microsoft.com::68f086f3-803f-4576-b9c0-e0d97bd88443" providerId="AD"/>
  <p188:author id="{389E5723-177A-F25F-E11E-CE86F3B6123C}" name="Dale Kirby" initials="DK" userId="S::dakir@microsoft.com::d524fb3f-77bc-4439-b21e-2d794f8a733d" providerId="AD"/>
  <p188:author id="{92A0B725-1A8F-75CD-9755-79C49CAB17F6}" name="Jason Hansen" initials="JH" userId="S::jahanse@microsoft.com::027dc85c-3978-42e2-ac40-20b820aa0f97" providerId="AD"/>
  <p188:author id="{66C27474-A70E-C443-B539-36BA78A55BBF}" name="Bhavya Nag" initials="BN" userId="S::bhnag@microsoft.com::0168d62e-fad1-4e05-9bac-cba96e7b4049" providerId="AD"/>
  <p188:author id="{7C68A98F-BDFD-8AFE-8D4A-B3FD353DA491}" name="Vijay Kumar" initials="VK" userId="S::vijkumar@microsoft.com::b31c8e42-dd95-4f60-9f80-f0c155cb71f2" providerId="AD"/>
  <p188:author id="{ECDA2EA9-6879-0373-7163-19369AB38C47}" name="Andrew Zeller" initials="AZ" userId="S::azeller@microsoft.com::e8aa0d0e-239a-4339-88a5-d8449525af2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ittany Hart" initials="BH" lastIdx="11" clrIdx="0">
    <p:extLst>
      <p:ext uri="{19B8F6BF-5375-455C-9EA6-DF929625EA0E}">
        <p15:presenceInfo xmlns:p15="http://schemas.microsoft.com/office/powerpoint/2012/main" userId="S::BrittanyH@silverfoxprod.com::0b940bb1-f19f-4ede-b667-81bd2230cb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FFFFF"/>
    <a:srgbClr val="6CCBFB"/>
    <a:srgbClr val="1A1A1A"/>
    <a:srgbClr val="38A9BD"/>
    <a:srgbClr val="236773"/>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ableStyles" Target="tableStyles.xml"/><Relationship Id="rId21" Type="http://schemas.openxmlformats.org/officeDocument/2006/relationships/slide" Target="slides/slide8.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6273D1C7-51B9-0A45-B694-D7A16F3A1BAC}"/>
    <pc:docChg chg="modShowInfo">
      <pc:chgData name="Arturo Quiroga" userId="009ac387-d9df-4c87-8d6e-4cb5cb505e23" providerId="ADAL" clId="{6273D1C7-51B9-0A45-B694-D7A16F3A1BAC}" dt="2021-09-20T16:55:14.076" v="0" actId="2744"/>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B998A5-1985-41F0-A34D-6220D3A0083D}" type="datetimeFigureOut">
              <a:rPr lang="en-US" smtClean="0"/>
              <a:t>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1B100-ABB0-4ABC-90E9-C09931EA619C}" type="slidenum">
              <a:rPr lang="en-US" smtClean="0"/>
              <a:t>‹#›</a:t>
            </a:fld>
            <a:endParaRPr lang="en-US"/>
          </a:p>
        </p:txBody>
      </p:sp>
    </p:spTree>
    <p:extLst>
      <p:ext uri="{BB962C8B-B14F-4D97-AF65-F5344CB8AC3E}">
        <p14:creationId xmlns:p14="http://schemas.microsoft.com/office/powerpoint/2010/main" val="74881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Decks/aka.ms/AzureArcJumpstart"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microsoft.com/en-us/azure/marketplace/marketplace-co-sell" TargetMode="External"/><Relationship Id="rId4" Type="http://schemas.openxmlformats.org/officeDocument/2006/relationships/hyperlink" Target="https://github.com/microsoft/WhatTheHack/tree/master/025-ArcForServer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1149858" marR="0" lvl="0" indent="0" algn="l" defTabSz="183916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18766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76677" rtl="0" eaLnBrk="1" fontAlgn="auto" latinLnBrk="0" hangingPunct="1">
                <a:lnSpc>
                  <a:spcPct val="100000"/>
                </a:lnSpc>
                <a:spcBef>
                  <a:spcPts val="0"/>
                </a:spcBef>
                <a:spcAft>
                  <a:spcPts val="0"/>
                </a:spcAft>
                <a:buClrTx/>
                <a:buSzTx/>
                <a:buFontTx/>
                <a:buNone/>
                <a:tabLst/>
                <a:defRPr/>
              </a:pPr>
              <a:t>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73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through Arc, similar capabilities and benefits can also be applied to customers' environments that are everywhere. These hybrid management capabilities can provide partners generate even additional operational savings and growth opportunities.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393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599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800" b="1">
                <a:effectLst/>
                <a:latin typeface="Segoe UI" panose="020B0502040204020203" pitchFamily="34" charset="0"/>
                <a:ea typeface="Times New Roman" panose="02020603050405020304" pitchFamily="18" charset="0"/>
                <a:cs typeface="Times New Roman" panose="02020603050405020304" pitchFamily="18" charset="0"/>
              </a:rPr>
              <a:t>With Azure Arc, you can benefit in 3 different scenarios. </a:t>
            </a:r>
            <a:r>
              <a:rPr lang="en-US" sz="800">
                <a:effectLst/>
                <a:latin typeface="Segoe UI" panose="020B0502040204020203" pitchFamily="34" charset="0"/>
                <a:ea typeface="Times New Roman" panose="02020603050405020304" pitchFamily="18" charset="0"/>
                <a:cs typeface="Times New Roman" panose="02020603050405020304" pitchFamily="18" charset="0"/>
              </a:rPr>
              <a:t>Arc helps you a</a:t>
            </a:r>
            <a:r>
              <a:rPr lang="en-US" sz="800">
                <a:latin typeface="Segoe UI Semibold"/>
              </a:rPr>
              <a:t>ccelerate innovation across hybrid and multi-cloud environments with simplified management, faster app development, and consistent Azure services.</a:t>
            </a:r>
          </a:p>
          <a:p>
            <a:pPr marL="0" marR="0" lvl="0" indent="0" algn="l" defTabSz="914400" rtl="0" eaLnBrk="1" fontAlgn="base" latinLnBrk="0" hangingPunct="1">
              <a:lnSpc>
                <a:spcPct val="107000"/>
              </a:lnSpc>
              <a:spcBef>
                <a:spcPts val="0"/>
              </a:spcBef>
              <a:spcAft>
                <a:spcPts val="800"/>
              </a:spcAft>
              <a:buClrTx/>
              <a:buSzTx/>
              <a:buFontTx/>
              <a:buNone/>
              <a:tabLst/>
              <a:defRPr/>
            </a:pPr>
            <a:br>
              <a:rPr lang="en-US" sz="800">
                <a:effectLst/>
                <a:latin typeface="Segoe UI" panose="020B0502040204020203" pitchFamily="34" charset="0"/>
                <a:ea typeface="Times New Roman" panose="02020603050405020304" pitchFamily="18" charset="0"/>
                <a:cs typeface="Times New Roman" panose="02020603050405020304" pitchFamily="18" charset="0"/>
              </a:rPr>
            </a:br>
            <a:r>
              <a:rPr lang="en-US" sz="800">
                <a:effectLst/>
                <a:latin typeface="Segoe UI" panose="020B0502040204020203" pitchFamily="34" charset="0"/>
                <a:ea typeface="Times New Roman" panose="02020603050405020304" pitchFamily="18" charset="0"/>
                <a:cs typeface="Times New Roman" panose="02020603050405020304" pitchFamily="18" charset="0"/>
              </a:rPr>
              <a:t>1) First, if you have workloads running outside Azure, you can </a:t>
            </a:r>
            <a:r>
              <a:rPr lang="en-US" sz="800" b="1">
                <a:effectLst/>
                <a:latin typeface="Segoe UI" panose="020B0502040204020203" pitchFamily="34" charset="0"/>
                <a:ea typeface="Times New Roman" panose="02020603050405020304" pitchFamily="18" charset="0"/>
                <a:cs typeface="Times New Roman" panose="02020603050405020304" pitchFamily="18" charset="0"/>
              </a:rPr>
              <a:t>centrally manage all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these resources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consistently in Azure, whether they are Windows, Linux, SQL Server or Kubernetes clusters. You can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govern, organize, and inventory assets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in a homogenous way 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get central visibility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to them from a single pane of glass, all from within Azure. This helps you meet governance, compliance, and organizational standards through policies for all your apps, infrastructure, and data.</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2) Next, </a:t>
            </a:r>
            <a:r>
              <a:rPr lang="en-US" sz="800">
                <a:effectLst/>
                <a:latin typeface="Calibri" panose="020F0502020204030204" pitchFamily="34" charset="0"/>
                <a:ea typeface="Times New Roman" panose="02020603050405020304" pitchFamily="18" charset="0"/>
                <a:cs typeface="Calibri" panose="020F0502020204030204" pitchFamily="34" charset="0"/>
              </a:rPr>
              <a:t>Azure Arc helps you </a:t>
            </a:r>
            <a:r>
              <a:rPr lang="en-US" sz="800" b="1">
                <a:effectLst/>
                <a:latin typeface="Calibri" panose="020F0502020204030204" pitchFamily="34" charset="0"/>
                <a:ea typeface="Times New Roman" panose="02020603050405020304" pitchFamily="18" charset="0"/>
                <a:cs typeface="Calibri" panose="020F0502020204030204" pitchFamily="34" charset="0"/>
              </a:rPr>
              <a:t>build cloud native apps anywhere, at scale</a:t>
            </a:r>
            <a:r>
              <a:rPr lang="en-US" sz="800">
                <a:effectLst/>
                <a:latin typeface="Calibri" panose="020F0502020204030204" pitchFamily="34" charset="0"/>
                <a:ea typeface="Times New Roman" panose="02020603050405020304" pitchFamily="18" charset="0"/>
                <a:cs typeface="Calibri" panose="020F0502020204030204" pitchFamily="34" charset="0"/>
              </a:rPr>
              <a:t>. Y</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ou can leverage the modern cloud native app development practices, meaning you can use DevOps techniques to deploy and manage Kubernetes apps at scale on your choice of any certified Kubernetes distribution. You can also reduce errors with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 configuration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policy-driven deployment and operations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applications and Kubernetes clusters. Use Arc to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centrally manage and delegate access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DevOps roles and responsibilities. </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3) And lastly, you can run Azure services such as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Azure SQL Managed Instance and Azure PostgreSQL Hyperscale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anywhere. With Azure Arc, you can i</a:t>
            </a:r>
            <a:r>
              <a:rPr lang="en-US" sz="800">
                <a:effectLst/>
                <a:latin typeface="Calibri" panose="020F0502020204030204" pitchFamily="34" charset="0"/>
                <a:ea typeface="Times New Roman" panose="02020603050405020304" pitchFamily="18" charset="0"/>
                <a:cs typeface="Calibri" panose="020F0502020204030204" pitchFamily="34" charset="0"/>
              </a:rPr>
              <a:t>mplement cloud practices and automation to deploy faster, consistently, and at scale with always-up-to-date Azure Arc enabled data services.</a:t>
            </a: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SimSun" panose="02010600030101010101" pitchFamily="2" charset="-122"/>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9/20/21 12:46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578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Single agent install for over XXX number of Azure management and security services</a:t>
            </a:r>
          </a:p>
          <a:p>
            <a:r>
              <a:rPr lang="en-US"/>
              <a:t>Apply Azure governance and security, at scale, with no custom development</a:t>
            </a:r>
          </a:p>
          <a:p>
            <a:r>
              <a:rPr lang="en-US"/>
              <a:t>Automate ARM calls into your existing automations and dashboards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53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wrap it all-up, I think this one slide summarizes everything we’ve talked about. This also show the integration with Azure Lighthouse in a multi-tenant, multi-cloud management scenario.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552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b="0" i="0">
                <a:effectLst/>
                <a:latin typeface="SegoeUI"/>
              </a:rPr>
              <a:t>Avanade, a Microsoft Platinum partner, is using Microsoft Azure Arc to unify its customers’ hybrid infrastructures. </a:t>
            </a:r>
          </a:p>
          <a:p>
            <a:pPr marL="0" indent="0">
              <a:buFont typeface="Arial" panose="020B0604020202020204" pitchFamily="34" charset="0"/>
              <a:buNone/>
            </a:pPr>
            <a:endParaRPr lang="en-US" sz="3200" b="0" i="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Situation : IT infrastructures often span on-premises, cloud, hybrid, and edge computing. This complicates IT management, app development, and governance. Systems integrator Avanade wanted to help simplify workload migration decisions and infrastructure management for its customers</a:t>
            </a:r>
          </a:p>
          <a:p>
            <a:endParaRPr lang="en-US" sz="12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Solution : Avanade, a Microsoft Partner, uses Microsoft Azure Arc to extend Azure management and services across all types of infrastructure. The data Azure Arc surfaces includes not just technical and descriptive details, but also compliance and governance policies. </a:t>
            </a:r>
          </a:p>
          <a:p>
            <a:endParaRPr lang="en-US" sz="12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Impact : With Azure Arc, Avanade helps customers make more-informed decisions about cloud migration, and they can now manage their entire infrastructure through a universal control plane. With Azure Lighthouse, Avanade can better manage customer resources and continue building strong customer relationships</a:t>
            </a:r>
          </a:p>
          <a:p>
            <a:endParaRPr lang="en-US" sz="1200"/>
          </a:p>
          <a:p>
            <a:r>
              <a:rPr lang="en-US"/>
              <a:t>Read more here : https://customers.microsoft.com/en-us/story/836305-avanade-partner-professional-services-azure-arc</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730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Azure Arc has a lot of capabilities that help you unify operations and modernize your data center through cloud native services. We have a wide ecosystem of partners that are experts on Azure Arc and can help you get going, and together with Azure Lighthouse Azure Arc becomes a really powerful tool when you are working with one of our partners.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67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defTabSz="932472" fontAlgn="base">
              <a:spcBef>
                <a:spcPct val="0"/>
              </a:spcBef>
              <a:spcAft>
                <a:spcPts val="600"/>
              </a:spcAft>
              <a:buFont typeface="Arial" panose="020B0604020202020204" pitchFamily="34" charset="0"/>
              <a:buChar char="•"/>
              <a:defRPr/>
            </a:pPr>
            <a:r>
              <a:rPr lang="en-US" sz="1200">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Arc Jumpstart</a:t>
            </a:r>
            <a:endParaRPr lang="en-US" sz="1200">
              <a:latin typeface="Segoe UI Semibold" panose="020B0702040204020203" pitchFamily="34" charset="0"/>
              <a:cs typeface="Segoe UI Semibold" panose="020B0702040204020203" pitchFamily="34" charset="0"/>
            </a:endParaRPr>
          </a:p>
          <a:p>
            <a:pPr marL="742950" lvl="1" indent="-285750" defTabSz="932472" fontAlgn="base">
              <a:spcBef>
                <a:spcPct val="0"/>
              </a:spcBef>
              <a:spcAft>
                <a:spcPts val="600"/>
              </a:spcAft>
              <a:buFont typeface="Arial" panose="020B0604020202020204" pitchFamily="34" charset="0"/>
              <a:buChar char="•"/>
              <a:defRPr/>
            </a:pPr>
            <a:r>
              <a:rPr lang="en-US" sz="1200">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Azure Arc "What the Hack" (WTH)</a:t>
            </a:r>
            <a:endParaRPr lang="en-US" sz="1200">
              <a:latin typeface="Segoe UI Semibold" panose="020B0702040204020203" pitchFamily="34" charset="0"/>
              <a:cs typeface="Segoe UI Semibold" panose="020B0702040204020203" pitchFamily="34" charset="0"/>
            </a:endParaRPr>
          </a:p>
          <a:p>
            <a:pPr marL="742950" lvl="1" indent="-285750" defTabSz="932472" fontAlgn="base">
              <a:spcBef>
                <a:spcPct val="0"/>
              </a:spcBef>
              <a:spcAft>
                <a:spcPts val="600"/>
              </a:spcAft>
              <a:buFont typeface="Arial" panose="020B0604020202020204" pitchFamily="34" charset="0"/>
              <a:buChar char="•"/>
              <a:defRPr/>
            </a:pPr>
            <a:r>
              <a:rPr lang="en-US" sz="1200">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Co-Sell Resources</a:t>
            </a:r>
            <a:endParaRPr lang="en-US" sz="1200">
              <a:latin typeface="Segoe UI Semibold" panose="020B0702040204020203" pitchFamily="34" charset="0"/>
              <a:cs typeface="Segoe UI Semibold" panose="020B0702040204020203" pitchFamily="34" charset="0"/>
            </a:endParaRPr>
          </a:p>
          <a:p>
            <a:endParaRPr lang="en-US"/>
          </a:p>
        </p:txBody>
      </p:sp>
      <p:sp>
        <p:nvSpPr>
          <p:cNvPr id="4" name="Slide Number Placeholder 3"/>
          <p:cNvSpPr>
            <a:spLocks noGrp="1"/>
          </p:cNvSpPr>
          <p:nvPr>
            <p:ph type="sldNum" sz="quarter" idx="5"/>
          </p:nvPr>
        </p:nvSpPr>
        <p:spPr/>
        <p:txBody>
          <a:bodyPr/>
          <a:lstStyle/>
          <a:p>
            <a:fld id="{1E81B100-ABB0-4ABC-90E9-C09931EA619C}" type="slidenum">
              <a:rPr lang="en-US" smtClean="0"/>
              <a:t>20</a:t>
            </a:fld>
            <a:endParaRPr lang="en-US"/>
          </a:p>
        </p:txBody>
      </p:sp>
    </p:spTree>
    <p:extLst>
      <p:ext uri="{BB962C8B-B14F-4D97-AF65-F5344CB8AC3E}">
        <p14:creationId xmlns:p14="http://schemas.microsoft.com/office/powerpoint/2010/main" val="353358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698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If you look at many of our customer’s environments today, it’s clear that they continue to grow in complexity with the influx of new technologies and platform investments.  I’m sure this rings true for you as well.</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Applications are running across a diverse infrastructure with data centers, hosting environments, branch offices as well as multi-cloud, where we see two or more clouds being used.</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To add to this complexity, your teams are using different development tools, languages, and frameworks as well as approaches like Opensource, Kubernetes and DevOps.</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22860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Key questions I often hear as we meet with customers like yourself are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govern and secure resources seamlessly regardless of where they are running?</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bring cloud innovation to existing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modernize local datacenters with new cloud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extend compute and AI to the edge to unlock new business scenarios?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At Microsoft, we have long understood this reality you’d be facing.  Microsoft Azure has been designed with hybrid in mind from the beginning to help you meet these challenges.</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&lt;CLICK&gt;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762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Segoe UI" panose="020B0502040204020203" pitchFamily="34" charset="0"/>
              </a:rPr>
              <a:t>Hybrid is causing pain for partners</a:t>
            </a:r>
          </a:p>
          <a:p>
            <a:endParaRPr lang="en-US" sz="1200">
              <a:effectLst/>
              <a:latin typeface="Segoe UI" panose="020B0502040204020203" pitchFamily="34" charset="0"/>
            </a:endParaRPr>
          </a:p>
          <a:p>
            <a:r>
              <a:rPr lang="en-US" sz="1200">
                <a:effectLst/>
                <a:latin typeface="Segoe UI" panose="020B0502040204020203" pitchFamily="34" charset="0"/>
              </a:rPr>
              <a:t>There is no consistent view into all the assets meaning there is no consistent management, security or governance</a:t>
            </a:r>
          </a:p>
          <a:p>
            <a:endParaRPr lang="en-US" sz="1200">
              <a:effectLst/>
              <a:latin typeface="Segoe UI" panose="020B0502040204020203" pitchFamily="34" charset="0"/>
            </a:endParaRPr>
          </a:p>
          <a:p>
            <a:r>
              <a:rPr lang="en-US" sz="1200">
                <a:effectLst/>
                <a:latin typeface="Segoe UI" panose="020B0502040204020203" pitchFamily="34" charset="0"/>
              </a:rPr>
              <a:t>The varied flavors of customer databases have different end of support dates that need to be managed.</a:t>
            </a:r>
          </a:p>
          <a:p>
            <a:endParaRPr lang="en-US" sz="1200">
              <a:effectLst/>
              <a:latin typeface="Segoe UI" panose="020B0502040204020203" pitchFamily="34" charset="0"/>
            </a:endParaRPr>
          </a:p>
          <a:p>
            <a:r>
              <a:rPr lang="en-US" sz="1200">
                <a:effectLst/>
                <a:latin typeface="Segoe UI" panose="020B0502040204020203" pitchFamily="34" charset="0"/>
              </a:rPr>
              <a:t>They also require different tooling, different expertise, and separate manual patching, deployment, backup and HADR.  </a:t>
            </a:r>
          </a:p>
          <a:p>
            <a:endParaRPr lang="en-US" sz="1200">
              <a:effectLst/>
              <a:latin typeface="Segoe UI" panose="020B0502040204020203" pitchFamily="34" charset="0"/>
            </a:endParaRPr>
          </a:p>
          <a:p>
            <a:r>
              <a:rPr lang="en-US" sz="1200">
                <a:effectLst/>
                <a:latin typeface="Segoe UI" panose="020B0502040204020203" pitchFamily="34" charset="0"/>
              </a:rPr>
              <a:t>It is hard to quickly react to customer needs and slow to implement the DevOps practice of CICD as it’s time consuming to set up for the databases.</a:t>
            </a:r>
            <a:r>
              <a:rPr lang="en-US" b="0" i="0">
                <a:solidFill>
                  <a:srgbClr val="111111"/>
                </a:solidFill>
                <a:effectLst/>
                <a:latin typeface="Roboto"/>
              </a:rPr>
              <a:t> (continuous integration and continuous deployment)</a:t>
            </a:r>
            <a:endParaRPr lang="en-US" sz="1200">
              <a:effectLst/>
              <a:latin typeface="Segoe UI" panose="020B0502040204020203" pitchFamily="34" charset="0"/>
            </a:endParaRPr>
          </a:p>
          <a:p>
            <a:endParaRPr lang="en-US" sz="1200">
              <a:effectLst/>
              <a:latin typeface="Segoe UI" panose="020B0502040204020203" pitchFamily="34" charset="0"/>
            </a:endParaRPr>
          </a:p>
          <a:p>
            <a:endParaRPr lang="en-US" sz="1200">
              <a:effectLst/>
              <a:latin typeface="Segoe UI" panose="020B0502040204020203" pitchFamily="34" charset="0"/>
            </a:endParaRPr>
          </a:p>
          <a:p>
            <a:r>
              <a:rPr lang="en-US" sz="1800">
                <a:effectLst/>
                <a:latin typeface="Segoe UI" panose="020B0502040204020203" pitchFamily="34" charset="0"/>
              </a:rPr>
              <a:t>...</a:t>
            </a:r>
            <a:endParaRPr lang="en-US" sz="1800">
              <a:effectLst/>
              <a:latin typeface="Arial" panose="020B0604020202020204" pitchFamily="34" charset="0"/>
            </a:endParaRPr>
          </a:p>
          <a:p>
            <a:pPr marL="171450" indent="-171450">
              <a:buFontTx/>
              <a:buChar cha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0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gn="l"/>
            <a:r>
              <a:rPr lang="en-US" sz="1800" b="0" i="0">
                <a:effectLst/>
                <a:latin typeface="Calibri" panose="020F0502020204030204" pitchFamily="34" charset="0"/>
              </a:rPr>
              <a:t>When we look at the actual numbers behind the continuum, we see there’s a varying degree of additional revenue and gross margin associated with each bucket.</a:t>
            </a:r>
          </a:p>
          <a:p>
            <a:pPr indent="0" algn="l"/>
            <a:endParaRPr lang="en-US" b="0" i="0">
              <a:effectLst/>
              <a:latin typeface="Segoe UI" panose="020B0502040204020203" pitchFamily="34" charset="0"/>
            </a:endParaRPr>
          </a:p>
          <a:p>
            <a:pPr indent="0" algn="l"/>
            <a:r>
              <a:rPr lang="en-US" sz="1800" b="0" i="0">
                <a:effectLst/>
                <a:latin typeface="Calibri" panose="020F0502020204030204" pitchFamily="34" charset="0"/>
              </a:rPr>
              <a:t>Basic strategy assessment services, services spanning from infrastructure migration, app modernization, to application development, all the way to two reoccurring revenue streams of managed services and software IP sales. There’s a wide opportunity for additional revenue and more and more Azure partners have been flexing from their core business in pursuit of higher margins.</a:t>
            </a:r>
          </a:p>
          <a:p>
            <a:pPr indent="0" algn="l"/>
            <a:endParaRPr lang="en-US" b="0" i="0">
              <a:effectLst/>
              <a:latin typeface="Segoe UI" panose="020B0502040204020203" pitchFamily="34" charset="0"/>
            </a:endParaRPr>
          </a:p>
          <a:p>
            <a:pPr indent="0" algn="l"/>
            <a:r>
              <a:rPr lang="en-US" sz="1800" b="0" i="0">
                <a:effectLst/>
                <a:latin typeface="Calibri" panose="020F0502020204030204" pitchFamily="34" charset="0"/>
              </a:rPr>
              <a:t>Many companies have added capabilities through standing up new practices, acquisitions, or partnering with other complementary organizations. Azure has enabled a lot of our partners to take advantage of the opportunity through our deep partner ecosystem: finding the right partners, knowledge sharing, or access to our customer base.</a:t>
            </a:r>
            <a:endParaRPr lang="en-US" b="0" i="0">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32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800" b="1">
                <a:effectLst/>
                <a:latin typeface="Segoe UI" panose="020B0502040204020203" pitchFamily="34" charset="0"/>
                <a:ea typeface="Times New Roman" panose="02020603050405020304" pitchFamily="18" charset="0"/>
                <a:cs typeface="Times New Roman" panose="02020603050405020304" pitchFamily="18" charset="0"/>
              </a:rPr>
              <a:t>With Azure Arc, you can benefit in 3 different scenarios. </a:t>
            </a:r>
            <a:r>
              <a:rPr lang="en-US" sz="800">
                <a:effectLst/>
                <a:latin typeface="Segoe UI" panose="020B0502040204020203" pitchFamily="34" charset="0"/>
                <a:ea typeface="Times New Roman" panose="02020603050405020304" pitchFamily="18" charset="0"/>
                <a:cs typeface="Times New Roman" panose="02020603050405020304" pitchFamily="18" charset="0"/>
              </a:rPr>
              <a:t>Arc helps you a</a:t>
            </a:r>
            <a:r>
              <a:rPr lang="en-US" sz="800">
                <a:latin typeface="Segoe UI Semibold"/>
              </a:rPr>
              <a:t>ccelerate innovation across hybrid and multi-cloud environments with simplified management, faster app development, and consistent Azure services.</a:t>
            </a:r>
          </a:p>
          <a:p>
            <a:pPr marL="0" marR="0" lvl="0" indent="0" algn="l" defTabSz="914400" rtl="0" eaLnBrk="1" fontAlgn="base" latinLnBrk="0" hangingPunct="1">
              <a:lnSpc>
                <a:spcPct val="107000"/>
              </a:lnSpc>
              <a:spcBef>
                <a:spcPts val="0"/>
              </a:spcBef>
              <a:spcAft>
                <a:spcPts val="800"/>
              </a:spcAft>
              <a:buClrTx/>
              <a:buSzTx/>
              <a:buFontTx/>
              <a:buNone/>
              <a:tabLst/>
              <a:defRPr/>
            </a:pPr>
            <a:br>
              <a:rPr lang="en-US" sz="800">
                <a:effectLst/>
                <a:latin typeface="Segoe UI" panose="020B0502040204020203" pitchFamily="34" charset="0"/>
                <a:ea typeface="Times New Roman" panose="02020603050405020304" pitchFamily="18" charset="0"/>
                <a:cs typeface="Times New Roman" panose="02020603050405020304" pitchFamily="18" charset="0"/>
              </a:rPr>
            </a:br>
            <a:r>
              <a:rPr lang="en-US" sz="800">
                <a:effectLst/>
                <a:latin typeface="Segoe UI" panose="020B0502040204020203" pitchFamily="34" charset="0"/>
                <a:ea typeface="Times New Roman" panose="02020603050405020304" pitchFamily="18" charset="0"/>
                <a:cs typeface="Times New Roman" panose="02020603050405020304" pitchFamily="18" charset="0"/>
              </a:rPr>
              <a:t>1) First, if you have workloads running outside Azure, you can </a:t>
            </a:r>
            <a:r>
              <a:rPr lang="en-US" sz="800" b="1">
                <a:effectLst/>
                <a:latin typeface="Segoe UI" panose="020B0502040204020203" pitchFamily="34" charset="0"/>
                <a:ea typeface="Times New Roman" panose="02020603050405020304" pitchFamily="18" charset="0"/>
                <a:cs typeface="Times New Roman" panose="02020603050405020304" pitchFamily="18" charset="0"/>
              </a:rPr>
              <a:t>centrally manage all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these resources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consistently in Azure, whether they are Windows, Linux, SQL Server or Kubernetes clusters. You can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govern, organize, and inventory assets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in a homogenous way 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get central visibility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to them from a single pane of glass, all from within Azure. This helps you meet governance, compliance, and organizational standards through policies for all your apps, infrastructure, and data.</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2) Next, </a:t>
            </a:r>
            <a:r>
              <a:rPr lang="en-US" sz="800">
                <a:effectLst/>
                <a:latin typeface="Calibri" panose="020F0502020204030204" pitchFamily="34" charset="0"/>
                <a:ea typeface="Times New Roman" panose="02020603050405020304" pitchFamily="18" charset="0"/>
                <a:cs typeface="Calibri" panose="020F0502020204030204" pitchFamily="34" charset="0"/>
              </a:rPr>
              <a:t>Azure Arc helps you </a:t>
            </a:r>
            <a:r>
              <a:rPr lang="en-US" sz="800" b="1">
                <a:effectLst/>
                <a:latin typeface="Calibri" panose="020F0502020204030204" pitchFamily="34" charset="0"/>
                <a:ea typeface="Times New Roman" panose="02020603050405020304" pitchFamily="18" charset="0"/>
                <a:cs typeface="Calibri" panose="020F0502020204030204" pitchFamily="34" charset="0"/>
              </a:rPr>
              <a:t>build cloud native apps anywhere, at scale</a:t>
            </a:r>
            <a:r>
              <a:rPr lang="en-US" sz="800">
                <a:effectLst/>
                <a:latin typeface="Calibri" panose="020F0502020204030204" pitchFamily="34" charset="0"/>
                <a:ea typeface="Times New Roman" panose="02020603050405020304" pitchFamily="18" charset="0"/>
                <a:cs typeface="Calibri" panose="020F0502020204030204" pitchFamily="34" charset="0"/>
              </a:rPr>
              <a:t>. Y</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ou can leverage the modern cloud native app development practices, meaning you can use DevOps techniques to deploy and manage Kubernetes apps at scale on your choice of any certified Kubernetes distribution. You can also reduce errors with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 configuration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policy-driven deployment and operations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applications and Kubernetes clusters. Use Arc to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centrally manage and delegate access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DevOps roles and responsibilities. </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3) And lastly, you can run Azure services such as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Azure SQL Managed Instance and Azure PostgreSQL Hyperscale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anywhere. With Azure Arc, you can i</a:t>
            </a:r>
            <a:r>
              <a:rPr lang="en-US" sz="800">
                <a:effectLst/>
                <a:latin typeface="Calibri" panose="020F0502020204030204" pitchFamily="34" charset="0"/>
                <a:ea typeface="Times New Roman" panose="02020603050405020304" pitchFamily="18" charset="0"/>
                <a:cs typeface="Calibri" panose="020F0502020204030204" pitchFamily="34" charset="0"/>
              </a:rPr>
              <a:t>mplement cloud practices and automation to deploy faster, consistently, and at scale with always-up-to-date Azure Arc enabled data services.</a:t>
            </a: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SimSun" panose="02010600030101010101" pitchFamily="2" charset="-122"/>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9/20/21 12:46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105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a:t>We are starting with 100 on-premises virtual machines, generating 0$ </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migrating 50 of these VMs to Azure, we are generating  only for these 50 VMs but “leaving money on the table” for the other 50 on-premises VMs who “stayed behind”</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We are now enabling Azure Sentinel for the 50 Azure VMs which generates more TAM but we are still not generating ANY $ for the “stayed behind”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Now, by onboarding the 50 on-premises VMs into Azure Arc, </a:t>
            </a:r>
            <a:r>
              <a:rPr lang="en-US" sz="1000" b="1"/>
              <a:t>which does not have a cost</a:t>
            </a:r>
            <a:r>
              <a:rPr lang="en-US" sz="1000"/>
              <a:t>, we are making progress towards generating revenue for the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applying Azure Policy, which will enforce Azure Sentinel on all 50 on-premises Azure Arc enabled servers, we are now generating (example) 6$ per Azure Arc enabled server via Azure policy as well as $ coming from Azure Sentinel/Security services.</a:t>
            </a:r>
            <a:br>
              <a:rPr lang="en-US" sz="1000"/>
            </a:br>
            <a:r>
              <a:rPr lang="en-US" sz="1000"/>
              <a:t>This means we are maximizing the TAM opportunity and no longer leaving money on the table!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096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partner revenue,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48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we learnt about Azure Lighthouse and Azure Arc. Let’s see how this can work for a service providers/partners. </a:t>
            </a:r>
          </a:p>
          <a:p>
            <a:endParaRPr lang="en-US"/>
          </a:p>
          <a:p>
            <a:r>
              <a:rPr lang="en-US"/>
              <a:t>As a service provider, with Lighthouse you have a precise, granular access to customers Azure environment. A customer can delegate a specific subscription or resource group to Service provider, who can manage multiples customers from their own environment. </a:t>
            </a:r>
          </a:p>
          <a:p>
            <a:endParaRPr lang="en-US"/>
          </a:p>
          <a:p>
            <a:r>
              <a:rPr lang="en-US"/>
              <a:t>We hired 3</a:t>
            </a:r>
            <a:r>
              <a:rPr lang="en-US" baseline="30000"/>
              <a:t>rd</a:t>
            </a:r>
            <a:r>
              <a:rPr lang="en-US"/>
              <a:t> party company - Forrester to quantify the impact of Lighthouse on partners. Per Forrester, Azure Lighthouse can help a medium size partner save ~$2-3M/year in </a:t>
            </a:r>
            <a:r>
              <a:rPr lang="en-US" err="1"/>
              <a:t>opex</a:t>
            </a:r>
            <a:r>
              <a:rPr lang="en-US"/>
              <a:t>. </a:t>
            </a:r>
          </a:p>
          <a:p>
            <a:r>
              <a:rPr lang="en-US"/>
              <a:t>In addition, our own analysis tells us that the Azure environment that is managed by a partner through Lighthouse, grows in revenue incrementally by ~10-20% faster than normal growth. </a:t>
            </a:r>
          </a:p>
          <a:p>
            <a:endParaRPr lang="en-US"/>
          </a:p>
          <a:p>
            <a:r>
              <a:rPr lang="en-US"/>
              <a:t>Click.</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168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8024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5209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67339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30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1143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53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747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4999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4798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760148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3310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97957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7223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8454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616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41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95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005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713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266209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6269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7132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23702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8876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41676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9545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35212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834132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944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6003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42934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83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0878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29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1235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1622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919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04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842823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2852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0070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55080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61315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422321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997158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67299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7272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5706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821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70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457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04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603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9802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949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49236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32702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3472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545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783551"/>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8119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741992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6113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938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23511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784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17856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3784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926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921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24600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06684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838709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86956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6242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2531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64949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78683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5678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3819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42936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80857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6931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439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932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57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123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5767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9181667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2150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75009563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23209"/>
            <a:ext cx="4659879" cy="4634792"/>
          </a:xfrm>
          <a:prstGeom prst="rect">
            <a:avLst/>
          </a:prstGeom>
        </p:spPr>
      </p:pic>
    </p:spTree>
    <p:extLst>
      <p:ext uri="{BB962C8B-B14F-4D97-AF65-F5344CB8AC3E}">
        <p14:creationId xmlns:p14="http://schemas.microsoft.com/office/powerpoint/2010/main" val="130097327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234451355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88919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860" indent="-2838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412" indent="-27455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271" indent="-2838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635" indent="-22336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000" indent="-22336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0210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cSld name="9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546753"/>
          </a:xfrm>
        </p:spPr>
        <p:txBody>
          <a:bodyPr/>
          <a:lstStyle>
            <a:lvl1pPr marL="0" indent="0" algn="l">
              <a:lnSpc>
                <a:spcPct val="100000"/>
              </a:lnSpc>
              <a:buNone/>
              <a:defRPr sz="2353">
                <a:solidFill>
                  <a:schemeClr val="accent3"/>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pic>
        <p:nvPicPr>
          <p:cNvPr id="11" name="Picture 10" descr="A picture containing drawing&#10;&#10;Description automatically generated">
            <a:extLst>
              <a:ext uri="{FF2B5EF4-FFF2-40B4-BE49-F238E27FC236}">
                <a16:creationId xmlns:a16="http://schemas.microsoft.com/office/drawing/2014/main" id="{7C8301C9-D0BE-4070-AD6D-BF04C823A33C}"/>
              </a:ext>
            </a:extLst>
          </p:cNvPr>
          <p:cNvPicPr>
            <a:picLocks noChangeAspect="1"/>
          </p:cNvPicPr>
          <p:nvPr userDrawn="1"/>
        </p:nvPicPr>
        <p:blipFill rotWithShape="1">
          <a:blip r:embed="rId2"/>
          <a:srcRect l="10046" t="30300" r="11005" b="30300"/>
          <a:stretch/>
        </p:blipFill>
        <p:spPr>
          <a:xfrm>
            <a:off x="524969" y="525189"/>
            <a:ext cx="2437930" cy="402484"/>
          </a:xfrm>
          <a:prstGeom prst="rect">
            <a:avLst/>
          </a:prstGeom>
        </p:spPr>
      </p:pic>
    </p:spTree>
    <p:extLst>
      <p:ext uri="{BB962C8B-B14F-4D97-AF65-F5344CB8AC3E}">
        <p14:creationId xmlns:p14="http://schemas.microsoft.com/office/powerpoint/2010/main" val="190751792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sz="3529">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3748910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112184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pic>
        <p:nvPicPr>
          <p:cNvPr id="2" name="Picture 1" descr="A picture containing drawing&#10;&#10;Description automatically generated">
            <a:extLst>
              <a:ext uri="{FF2B5EF4-FFF2-40B4-BE49-F238E27FC236}">
                <a16:creationId xmlns:a16="http://schemas.microsoft.com/office/drawing/2014/main" id="{C7FBA996-BE15-420A-A32C-58D9AC1C6329}"/>
              </a:ext>
            </a:extLst>
          </p:cNvPr>
          <p:cNvPicPr>
            <a:picLocks noChangeAspect="1"/>
          </p:cNvPicPr>
          <p:nvPr userDrawn="1"/>
        </p:nvPicPr>
        <p:blipFill rotWithShape="1">
          <a:blip r:embed="rId2"/>
          <a:srcRect l="10046" t="30300" r="11005" b="30300"/>
          <a:stretch/>
        </p:blipFill>
        <p:spPr>
          <a:xfrm>
            <a:off x="524969" y="525189"/>
            <a:ext cx="2437930" cy="402484"/>
          </a:xfrm>
          <a:prstGeom prst="rect">
            <a:avLst/>
          </a:prstGeom>
        </p:spPr>
      </p:pic>
    </p:spTree>
    <p:extLst>
      <p:ext uri="{BB962C8B-B14F-4D97-AF65-F5344CB8AC3E}">
        <p14:creationId xmlns:p14="http://schemas.microsoft.com/office/powerpoint/2010/main" val="287218850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53998"/>
          </a:xfrm>
        </p:spPr>
        <p:txBody>
          <a:bodyPr/>
          <a:lstStyle>
            <a:lvl1pPr marL="0" indent="0" algn="r">
              <a:lnSpc>
                <a:spcPct val="100000"/>
              </a:lnSpc>
              <a:buNone/>
              <a:defRPr sz="2400">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10"/>
            <a:ext cx="4158426" cy="546753"/>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5" y="547297"/>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473429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0828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53100"/>
          </a:xfrm>
        </p:spPr>
        <p:txBody>
          <a:bodyPr/>
          <a:lstStyle>
            <a:lvl1pPr marL="0" indent="0" algn="r">
              <a:lnSpc>
                <a:spcPct val="100000"/>
              </a:lnSpc>
              <a:buNone/>
              <a:defRPr sz="2394">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10"/>
            <a:ext cx="4158426" cy="546753"/>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5" y="547297"/>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8014885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53998"/>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9"/>
            <a:ext cx="4158426" cy="546753"/>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8369598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53100"/>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9"/>
            <a:ext cx="4158426" cy="546753"/>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5156377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3998"/>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7"/>
            <a:ext cx="4158426" cy="546753"/>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705968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3100"/>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7"/>
            <a:ext cx="4158426" cy="546753"/>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9489265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53998"/>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8"/>
            <a:ext cx="4158426" cy="546753"/>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157308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53100"/>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8"/>
            <a:ext cx="4158426" cy="546753"/>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8922904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89795"/>
            <a:ext cx="11081177" cy="52322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1546277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30604633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6303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01516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19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804024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68553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064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0120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039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538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457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923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737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6102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453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43360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9494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6959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43063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75732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19070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99755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650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02306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6911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542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1041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95989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0229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6101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0453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37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773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624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4697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6998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8939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35157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9/20/21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90762712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only–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200" y="591553"/>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9402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64" presetClass="path" presetSubtype="0" decel="100000" fill="hold" grpId="1" nodeType="withEffect">
                                  <p:stCondLst>
                                    <p:cond delay="0"/>
                                  </p:stCondLst>
                                  <p:childTnLst>
                                    <p:animMotion origin="layout" path="M 4.16667E-7 0.04051 L 4.16667E-7 -3.7037E-7 " pathEditMode="relative" rAng="0" ptsTypes="AA">
                                      <p:cBhvr>
                                        <p:cTn id="9" dur="600" fill="hold"/>
                                        <p:tgtEl>
                                          <p:spTgt spid="2"/>
                                        </p:tgtEl>
                                        <p:attrNameLst>
                                          <p:attrName>ppt_x</p:attrName>
                                          <p:attrName>ppt_y</p:attrName>
                                        </p:attrNameLst>
                                      </p:cBhvr>
                                      <p:rCtr x="0" y="-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2959387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0160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621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032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426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898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6260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1072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6600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725769"/>
            <a:ext cx="4936774" cy="927279"/>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608001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215036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451160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9709136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6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7312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987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554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29728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2054557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747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2321004"/>
            <a:ext cx="4246384" cy="1107996"/>
          </a:xfrm>
        </p:spPr>
        <p:txBody>
          <a:bodyPr anchor="b"/>
          <a:lstStyle/>
          <a:p>
            <a:r>
              <a:rPr lang="en-US"/>
              <a:t>Click to edit Master title style</a:t>
            </a:r>
          </a:p>
        </p:txBody>
      </p:sp>
    </p:spTree>
    <p:extLst>
      <p:ext uri="{BB962C8B-B14F-4D97-AF65-F5344CB8AC3E}">
        <p14:creationId xmlns:p14="http://schemas.microsoft.com/office/powerpoint/2010/main" val="15159465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85451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134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559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62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936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08912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697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597090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545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9640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525107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600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192753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950724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4303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1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260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86437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8637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2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87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9553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86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501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5438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709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73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981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2003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404505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506972"/>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531" indent="0">
              <a:buFont typeface="Wingdings" panose="05000000000000000000" pitchFamily="2" charset="2"/>
              <a:buNone/>
              <a:defRPr sz="2353" b="0"/>
            </a:lvl2pPr>
            <a:lvl3pPr marL="441929" indent="0">
              <a:buFont typeface="Wingdings" panose="05000000000000000000" pitchFamily="2" charset="2"/>
              <a:buNone/>
              <a:tabLst/>
              <a:defRPr sz="2157" b="0"/>
            </a:lvl3pPr>
            <a:lvl4pPr marL="639553" indent="0">
              <a:buFont typeface="Wingdings" panose="05000000000000000000" pitchFamily="2" charset="2"/>
              <a:buNone/>
              <a:defRPr sz="2157" b="0"/>
            </a:lvl4pPr>
            <a:lvl5pPr marL="837176" indent="0">
              <a:buFont typeface="Wingdings" panose="05000000000000000000" pitchFamily="2" charset="2"/>
              <a:buNone/>
              <a:tabLst/>
              <a:defRPr sz="2157" b="0"/>
            </a:lvl5pPr>
          </a:lstStyle>
          <a:p>
            <a:pPr lvl="0"/>
            <a:r>
              <a:rPr lang="en-US"/>
              <a:t>Edit Master text styles</a:t>
            </a:r>
          </a:p>
        </p:txBody>
      </p:sp>
    </p:spTree>
    <p:extLst>
      <p:ext uri="{BB962C8B-B14F-4D97-AF65-F5344CB8AC3E}">
        <p14:creationId xmlns:p14="http://schemas.microsoft.com/office/powerpoint/2010/main" val="4371936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30993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35527681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247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374948"/>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2"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2"/>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02720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96974"/>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8630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474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252872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0"/>
            <a:ext cx="11655840" cy="899665"/>
          </a:xfrm>
        </p:spPr>
        <p:txBody>
          <a:bodyPr/>
          <a:lstStyle>
            <a:lvl1pPr marL="0" algn="l" defTabSz="895519" rtl="0" eaLnBrk="1" latinLnBrk="0" hangingPunct="1">
              <a:spcBef>
                <a:spcPct val="0"/>
              </a:spcBef>
              <a:buNone/>
              <a:defRPr lang="en-US" sz="4309"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1313807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319784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4462517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3553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980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7D1797-B081-A747-ACCE-9EA980E76830}"/>
              </a:ext>
            </a:extLst>
          </p:cNvPr>
          <p:cNvPicPr>
            <a:picLocks noChangeAspect="1"/>
          </p:cNvPicPr>
          <p:nvPr userDrawn="1"/>
        </p:nvPicPr>
        <p:blipFill>
          <a:blip r:embed="rId2"/>
          <a:src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425780"/>
            <a:ext cx="4665133"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66513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17218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72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405261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8439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36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42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0547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74404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9244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9500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141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029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318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399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13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02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7978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02273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644656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362123"/>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483" indent="0">
              <a:buFont typeface="Wingdings" panose="05000000000000000000" pitchFamily="2" charset="2"/>
              <a:buNone/>
              <a:defRPr sz="2353" b="0"/>
            </a:lvl2pPr>
            <a:lvl3pPr marL="441844" indent="0">
              <a:buFont typeface="Wingdings" panose="05000000000000000000" pitchFamily="2" charset="2"/>
              <a:buNone/>
              <a:tabLst/>
              <a:defRPr sz="2157" b="0"/>
            </a:lvl3pPr>
            <a:lvl4pPr marL="639430" indent="0">
              <a:buFont typeface="Wingdings" panose="05000000000000000000" pitchFamily="2" charset="2"/>
              <a:buNone/>
              <a:defRPr sz="2157" b="0"/>
            </a:lvl4pPr>
            <a:lvl5pPr marL="837015" indent="0">
              <a:buFont typeface="Wingdings" panose="05000000000000000000" pitchFamily="2" charset="2"/>
              <a:buNone/>
              <a:tabLst/>
              <a:defRPr sz="2157" b="0"/>
            </a:lvl5pPr>
          </a:lstStyle>
          <a:p>
            <a:pPr lvl="0"/>
            <a:r>
              <a:rPr lang="en-US"/>
              <a:t>Edit Master text styles</a:t>
            </a:r>
          </a:p>
        </p:txBody>
      </p:sp>
    </p:spTree>
    <p:extLst>
      <p:ext uri="{BB962C8B-B14F-4D97-AF65-F5344CB8AC3E}">
        <p14:creationId xmlns:p14="http://schemas.microsoft.com/office/powerpoint/2010/main" val="73966944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 name="Picture 1" descr="Connection event illustration light&#10;">
            <a:extLst>
              <a:ext uri="{FF2B5EF4-FFF2-40B4-BE49-F238E27FC236}">
                <a16:creationId xmlns:a16="http://schemas.microsoft.com/office/drawing/2014/main" id="{3CD5AAEC-3292-4323-865A-AECEE20574F0}"/>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9" name="Picture 8" descr="A close up of a logo&#10;&#10;Description automatically generated">
            <a:extLst>
              <a:ext uri="{FF2B5EF4-FFF2-40B4-BE49-F238E27FC236}">
                <a16:creationId xmlns:a16="http://schemas.microsoft.com/office/drawing/2014/main" id="{C1366E5B-51F3-442E-8ABC-79CE8D672893}"/>
              </a:ext>
            </a:extLst>
          </p:cNvPr>
          <p:cNvPicPr>
            <a:picLocks noChangeAspect="1"/>
          </p:cNvPicPr>
          <p:nvPr userDrawn="1"/>
        </p:nvPicPr>
        <p:blipFill>
          <a:blip r:embed="rId4"/>
          <a:stretch>
            <a:fillRect/>
          </a:stretch>
        </p:blipFill>
        <p:spPr>
          <a:xfrm>
            <a:off x="249743" y="2739321"/>
            <a:ext cx="2846838" cy="1676403"/>
          </a:xfrm>
          <a:prstGeom prst="rect">
            <a:avLst/>
          </a:prstGeom>
        </p:spPr>
      </p:pic>
    </p:spTree>
    <p:extLst>
      <p:ext uri="{BB962C8B-B14F-4D97-AF65-F5344CB8AC3E}">
        <p14:creationId xmlns:p14="http://schemas.microsoft.com/office/powerpoint/2010/main" val="2550880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366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light">
            <a:extLst>
              <a:ext uri="{FF2B5EF4-FFF2-40B4-BE49-F238E27FC236}">
                <a16:creationId xmlns:a16="http://schemas.microsoft.com/office/drawing/2014/main" id="{93C07C25-293F-4AA4-B79C-AB4923117FCA}"/>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a:xfrm>
            <a:off x="584200" y="3429000"/>
            <a:ext cx="7863840" cy="553998"/>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4411622"/>
            <a:ext cx="7863840" cy="338554"/>
          </a:xfrm>
          <a:noFill/>
        </p:spPr>
        <p:txBody>
          <a:bodyPr wrap="square" lIns="0" tIns="0" rIns="0" bIns="0">
            <a:spAutoFit/>
          </a:bodyPr>
          <a:lstStyle>
            <a:lvl1pPr marL="0" indent="0">
              <a:spcBef>
                <a:spcPts val="0"/>
              </a:spcBef>
              <a:buNone/>
              <a:defRPr sz="22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79679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989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p Next Slide">
    <p:bg>
      <p:bgRef idx="1001">
        <a:schemeClr val="bg1"/>
      </p:bgRef>
    </p:bg>
    <p:spTree>
      <p:nvGrpSpPr>
        <p:cNvPr id="1" name=""/>
        <p:cNvGrpSpPr/>
        <p:nvPr/>
      </p:nvGrpSpPr>
      <p:grpSpPr>
        <a:xfrm>
          <a:off x="0" y="0"/>
          <a:ext cx="0" cy="0"/>
          <a:chOff x="0" y="0"/>
          <a:chExt cx="0" cy="0"/>
        </a:xfrm>
      </p:grpSpPr>
      <p:sp>
        <p:nvSpPr>
          <p:cNvPr id="9" name="Title 1"/>
          <p:cNvSpPr>
            <a:spLocks noGrp="1"/>
          </p:cNvSpPr>
          <p:nvPr userDrawn="1">
            <p:ph type="title" hasCustomPrompt="1"/>
          </p:nvPr>
        </p:nvSpPr>
        <p:spPr>
          <a:xfrm>
            <a:off x="584201" y="2979778"/>
            <a:ext cx="7863840" cy="553998"/>
          </a:xfrm>
          <a:noFill/>
        </p:spPr>
        <p:txBody>
          <a:bodyPr wrap="square" lIns="0" tIns="0" rIns="0" bIns="0" anchor="t"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3" name="TextBox 12">
            <a:extLst>
              <a:ext uri="{FF2B5EF4-FFF2-40B4-BE49-F238E27FC236}">
                <a16:creationId xmlns:a16="http://schemas.microsoft.com/office/drawing/2014/main" id="{3ED30143-AFF6-4991-B094-88E24D904AB4}"/>
              </a:ext>
            </a:extLst>
          </p:cNvPr>
          <p:cNvSpPr txBox="1"/>
          <p:nvPr userDrawn="1"/>
        </p:nvSpPr>
        <p:spPr>
          <a:xfrm>
            <a:off x="584200" y="2109621"/>
            <a:ext cx="1465145" cy="430887"/>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Up next: </a:t>
            </a:r>
          </a:p>
        </p:txBody>
      </p:sp>
    </p:spTree>
    <p:extLst>
      <p:ext uri="{BB962C8B-B14F-4D97-AF65-F5344CB8AC3E}">
        <p14:creationId xmlns:p14="http://schemas.microsoft.com/office/powerpoint/2010/main" val="2643767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083003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7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30354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496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927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65320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33250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26033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647419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356865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66023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256634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887592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910736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162720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88440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855223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64254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636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29571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theme" Target="../theme/theme10.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1.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3.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image" Target="../media/image1.emf"/><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theme" Target="../theme/theme5.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8"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image" Target="../media/image1.emf"/><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theme" Target="../theme/theme6.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8"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theme" Target="../theme/theme7.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slideLayout" Target="../slideLayouts/slideLayout179.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image" Target="../media/image1.emf"/><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theme" Target="../theme/theme8.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image" Target="../media/image1.emf"/><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theme" Target="../theme/theme9.xml"/><Relationship Id="rId8"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19012626"/>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89" r:id="rId29"/>
    <p:sldLayoutId id="214748399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42022611"/>
      </p:ext>
    </p:extLst>
  </p:cSld>
  <p:clrMap bg1="dk1" tx1="lt1" bg2="dk2" tx2="lt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 id="2147484211" r:id="rId17"/>
    <p:sldLayoutId id="2147484212" r:id="rId18"/>
    <p:sldLayoutId id="2147484213" r:id="rId19"/>
    <p:sldLayoutId id="2147484214" r:id="rId20"/>
    <p:sldLayoutId id="2147484215" r:id="rId21"/>
    <p:sldLayoutId id="2147484216" r:id="rId22"/>
    <p:sldLayoutId id="2147484217" r:id="rId23"/>
    <p:sldLayoutId id="2147484218" r:id="rId24"/>
    <p:sldLayoutId id="214748421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59280310"/>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677"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243609"/>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83782909"/>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220" r:id="rId12"/>
  </p:sldLayoutIdLst>
  <p:transition>
    <p:fade/>
  </p:transition>
  <p:txStyles>
    <p:titleStyle>
      <a:lvl1pPr algn="l" defTabSz="914192"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08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13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18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827854092"/>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65865748"/>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 id="2147484049" r:id="rId28"/>
    <p:sldLayoutId id="2147484050" r:id="rId29"/>
    <p:sldLayoutId id="2147484051" r:id="rId30"/>
    <p:sldLayoutId id="214748405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85215647"/>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12236523"/>
      </p:ext>
    </p:extLst>
  </p:cSld>
  <p:clrMap bg1="dk1" tx1="lt1" bg2="dk2" tx2="lt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137" r:id="rId39"/>
    <p:sldLayoutId id="2147484138" r:id="rId40"/>
    <p:sldLayoutId id="2147484139"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1071358412"/>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 id="2147484156" r:id="rId16"/>
    <p:sldLayoutId id="2147484157" r:id="rId17"/>
    <p:sldLayoutId id="2147484158" r:id="rId18"/>
    <p:sldLayoutId id="2147484159" r:id="rId1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Calibri" panose="020F0502020204030204" pitchFamily="34" charset="0"/>
          <a:ea typeface="+mn-ea"/>
          <a:cs typeface="Calibri" panose="020F0502020204030204" pitchFamily="34" charset="0"/>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0708868"/>
      </p:ext>
    </p:extLst>
  </p:cSld>
  <p:clrMap bg1="dk1" tx1="lt1" bg2="dk2" tx2="lt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2" r:id="rId22"/>
    <p:sldLayoutId id="2147484183" r:id="rId23"/>
    <p:sldLayoutId id="2147484184" r:id="rId24"/>
    <p:sldLayoutId id="2147484185" r:id="rId25"/>
    <p:sldLayoutId id="2147484186" r:id="rId26"/>
    <p:sldLayoutId id="2147484187" r:id="rId27"/>
    <p:sldLayoutId id="2147484188" r:id="rId28"/>
    <p:sldLayoutId id="2147484189" r:id="rId29"/>
    <p:sldLayoutId id="2147484190" r:id="rId30"/>
    <p:sldLayoutId id="2147484191" r:id="rId31"/>
    <p:sldLayoutId id="2147484192" r:id="rId32"/>
    <p:sldLayoutId id="2147484193" r:id="rId33"/>
    <p:sldLayoutId id="214748425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28.sv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9.png"/><Relationship Id="rId3" Type="http://schemas.openxmlformats.org/officeDocument/2006/relationships/image" Target="../media/image50.png"/><Relationship Id="rId7" Type="http://schemas.openxmlformats.org/officeDocument/2006/relationships/image" Target="../media/image84.svg"/><Relationship Id="rId12"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16.xml"/><Relationship Id="rId6" Type="http://schemas.openxmlformats.org/officeDocument/2006/relationships/image" Target="../media/image83.png"/><Relationship Id="rId11" Type="http://schemas.openxmlformats.org/officeDocument/2006/relationships/image" Target="../media/image87.svg"/><Relationship Id="rId5" Type="http://schemas.microsoft.com/office/2007/relationships/hdphoto" Target="../media/hdphoto3.wdp"/><Relationship Id="rId15" Type="http://schemas.openxmlformats.org/officeDocument/2006/relationships/image" Target="../media/image28.svg"/><Relationship Id="rId10" Type="http://schemas.openxmlformats.org/officeDocument/2006/relationships/image" Target="../media/image86.png"/><Relationship Id="rId4" Type="http://schemas.openxmlformats.org/officeDocument/2006/relationships/image" Target="../media/image51.png"/><Relationship Id="rId9" Type="http://schemas.openxmlformats.org/officeDocument/2006/relationships/image" Target="../media/image85.sv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9.png"/><Relationship Id="rId3" Type="http://schemas.openxmlformats.org/officeDocument/2006/relationships/image" Target="../media/image50.png"/><Relationship Id="rId7" Type="http://schemas.openxmlformats.org/officeDocument/2006/relationships/image" Target="../media/image84.svg"/><Relationship Id="rId12"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116.xml"/><Relationship Id="rId6" Type="http://schemas.openxmlformats.org/officeDocument/2006/relationships/image" Target="../media/image83.png"/><Relationship Id="rId11" Type="http://schemas.openxmlformats.org/officeDocument/2006/relationships/image" Target="../media/image87.svg"/><Relationship Id="rId5" Type="http://schemas.microsoft.com/office/2007/relationships/hdphoto" Target="../media/hdphoto3.wdp"/><Relationship Id="rId15" Type="http://schemas.openxmlformats.org/officeDocument/2006/relationships/image" Target="../media/image28.svg"/><Relationship Id="rId10" Type="http://schemas.openxmlformats.org/officeDocument/2006/relationships/image" Target="../media/image86.png"/><Relationship Id="rId4" Type="http://schemas.openxmlformats.org/officeDocument/2006/relationships/image" Target="../media/image51.png"/><Relationship Id="rId9" Type="http://schemas.openxmlformats.org/officeDocument/2006/relationships/image" Target="../media/image85.sv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07.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svg"/><Relationship Id="rId3" Type="http://schemas.openxmlformats.org/officeDocument/2006/relationships/image" Target="../media/image65.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207.xml"/><Relationship Id="rId6" Type="http://schemas.openxmlformats.org/officeDocument/2006/relationships/image" Target="../media/image68.svg"/><Relationship Id="rId11" Type="http://schemas.openxmlformats.org/officeDocument/2006/relationships/image" Target="../media/image94.svg"/><Relationship Id="rId5" Type="http://schemas.openxmlformats.org/officeDocument/2006/relationships/image" Target="../media/image67.png"/><Relationship Id="rId15" Type="http://schemas.openxmlformats.org/officeDocument/2006/relationships/image" Target="../media/image98.svg"/><Relationship Id="rId10" Type="http://schemas.openxmlformats.org/officeDocument/2006/relationships/image" Target="../media/image93.png"/><Relationship Id="rId4" Type="http://schemas.openxmlformats.org/officeDocument/2006/relationships/image" Target="../media/image66.svg"/><Relationship Id="rId9" Type="http://schemas.openxmlformats.org/officeDocument/2006/relationships/image" Target="../media/image92.png"/><Relationship Id="rId14" Type="http://schemas.openxmlformats.org/officeDocument/2006/relationships/image" Target="../media/image97.png"/></Relationships>
</file>

<file path=ppt/slides/_rels/slide15.xml.rels><?xml version="1.0" encoding="UTF-8" standalone="yes"?>
<Relationships xmlns="http://schemas.openxmlformats.org/package/2006/relationships"><Relationship Id="rId13" Type="http://schemas.openxmlformats.org/officeDocument/2006/relationships/image" Target="../media/image100.svg"/><Relationship Id="rId18" Type="http://schemas.openxmlformats.org/officeDocument/2006/relationships/image" Target="../media/image97.png"/><Relationship Id="rId26" Type="http://schemas.openxmlformats.org/officeDocument/2006/relationships/image" Target="../media/image36.png"/><Relationship Id="rId39" Type="http://schemas.openxmlformats.org/officeDocument/2006/relationships/image" Target="../media/image116.svg"/><Relationship Id="rId21" Type="http://schemas.openxmlformats.org/officeDocument/2006/relationships/image" Target="../media/image102.svg"/><Relationship Id="rId34" Type="http://schemas.openxmlformats.org/officeDocument/2006/relationships/image" Target="../media/image86.png"/><Relationship Id="rId42" Type="http://schemas.openxmlformats.org/officeDocument/2006/relationships/image" Target="../media/image71.png"/><Relationship Id="rId47" Type="http://schemas.openxmlformats.org/officeDocument/2006/relationships/image" Target="../media/image51.png"/><Relationship Id="rId50" Type="http://schemas.openxmlformats.org/officeDocument/2006/relationships/image" Target="../media/image122.png"/><Relationship Id="rId7" Type="http://schemas.openxmlformats.org/officeDocument/2006/relationships/image" Target="../media/image67.png"/><Relationship Id="rId2" Type="http://schemas.openxmlformats.org/officeDocument/2006/relationships/notesSlide" Target="../notesSlides/notesSlide14.xml"/><Relationship Id="rId16" Type="http://schemas.openxmlformats.org/officeDocument/2006/relationships/image" Target="../media/image95.png"/><Relationship Id="rId29" Type="http://schemas.openxmlformats.org/officeDocument/2006/relationships/image" Target="../media/image108.sv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1.png"/><Relationship Id="rId37" Type="http://schemas.openxmlformats.org/officeDocument/2006/relationships/image" Target="../media/image114.svg"/><Relationship Id="rId40" Type="http://schemas.openxmlformats.org/officeDocument/2006/relationships/image" Target="../media/image117.png"/><Relationship Id="rId45" Type="http://schemas.openxmlformats.org/officeDocument/2006/relationships/image" Target="../media/image120.svg"/><Relationship Id="rId5" Type="http://schemas.openxmlformats.org/officeDocument/2006/relationships/image" Target="../media/image65.png"/><Relationship Id="rId15" Type="http://schemas.openxmlformats.org/officeDocument/2006/relationships/image" Target="../media/image94.svg"/><Relationship Id="rId23" Type="http://schemas.openxmlformats.org/officeDocument/2006/relationships/image" Target="../media/image104.png"/><Relationship Id="rId28" Type="http://schemas.openxmlformats.org/officeDocument/2006/relationships/image" Target="../media/image107.png"/><Relationship Id="rId36" Type="http://schemas.openxmlformats.org/officeDocument/2006/relationships/image" Target="../media/image113.png"/><Relationship Id="rId49" Type="http://schemas.openxmlformats.org/officeDocument/2006/relationships/image" Target="../media/image121.png"/><Relationship Id="rId10" Type="http://schemas.openxmlformats.org/officeDocument/2006/relationships/image" Target="../media/image91.svg"/><Relationship Id="rId19" Type="http://schemas.openxmlformats.org/officeDocument/2006/relationships/image" Target="../media/image98.svg"/><Relationship Id="rId31" Type="http://schemas.openxmlformats.org/officeDocument/2006/relationships/image" Target="../media/image110.svg"/><Relationship Id="rId44" Type="http://schemas.openxmlformats.org/officeDocument/2006/relationships/image" Target="../media/image119.png"/><Relationship Id="rId4" Type="http://schemas.openxmlformats.org/officeDocument/2006/relationships/image" Target="../media/image28.sv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103.png"/><Relationship Id="rId27" Type="http://schemas.openxmlformats.org/officeDocument/2006/relationships/image" Target="../media/image85.svg"/><Relationship Id="rId30" Type="http://schemas.openxmlformats.org/officeDocument/2006/relationships/image" Target="../media/image109.png"/><Relationship Id="rId35" Type="http://schemas.openxmlformats.org/officeDocument/2006/relationships/image" Target="../media/image87.svg"/><Relationship Id="rId43" Type="http://schemas.openxmlformats.org/officeDocument/2006/relationships/image" Target="../media/image72.svg"/><Relationship Id="rId48" Type="http://schemas.microsoft.com/office/2007/relationships/hdphoto" Target="../media/hdphoto3.wdp"/><Relationship Id="rId8" Type="http://schemas.openxmlformats.org/officeDocument/2006/relationships/image" Target="../media/image68.svg"/><Relationship Id="rId3" Type="http://schemas.openxmlformats.org/officeDocument/2006/relationships/image" Target="../media/image27.png"/><Relationship Id="rId12" Type="http://schemas.openxmlformats.org/officeDocument/2006/relationships/image" Target="../media/image99.png"/><Relationship Id="rId17" Type="http://schemas.openxmlformats.org/officeDocument/2006/relationships/image" Target="../media/image96.svg"/><Relationship Id="rId25" Type="http://schemas.openxmlformats.org/officeDocument/2006/relationships/image" Target="../media/image106.svg"/><Relationship Id="rId33" Type="http://schemas.openxmlformats.org/officeDocument/2006/relationships/image" Target="../media/image112.svg"/><Relationship Id="rId38" Type="http://schemas.openxmlformats.org/officeDocument/2006/relationships/image" Target="../media/image115.png"/><Relationship Id="rId46" Type="http://schemas.openxmlformats.org/officeDocument/2006/relationships/image" Target="../media/image50.png"/><Relationship Id="rId20" Type="http://schemas.openxmlformats.org/officeDocument/2006/relationships/image" Target="../media/image101.png"/><Relationship Id="rId41" Type="http://schemas.openxmlformats.org/officeDocument/2006/relationships/image" Target="../media/image118.svg"/><Relationship Id="rId1" Type="http://schemas.openxmlformats.org/officeDocument/2006/relationships/slideLayout" Target="../slideLayouts/slideLayout226.xml"/><Relationship Id="rId6" Type="http://schemas.openxmlformats.org/officeDocument/2006/relationships/image" Target="../media/image66.svg"/></Relationships>
</file>

<file path=ppt/slides/_rels/slide1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5.xml"/><Relationship Id="rId1" Type="http://schemas.openxmlformats.org/officeDocument/2006/relationships/slideLayout" Target="../slideLayouts/slideLayout226.xml"/><Relationship Id="rId4" Type="http://schemas.openxmlformats.org/officeDocument/2006/relationships/image" Target="../media/image124.png"/></Relationships>
</file>

<file path=ppt/slides/_rels/slide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226.xml"/></Relationships>
</file>

<file path=ppt/slides/_rels/slide1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jpeg"/><Relationship Id="rId12"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232.xml"/><Relationship Id="rId6" Type="http://schemas.openxmlformats.org/officeDocument/2006/relationships/image" Target="../media/image130.png"/><Relationship Id="rId11" Type="http://schemas.openxmlformats.org/officeDocument/2006/relationships/image" Target="../media/image135.jpeg"/><Relationship Id="rId5" Type="http://schemas.openxmlformats.org/officeDocument/2006/relationships/image" Target="../media/image129.png"/><Relationship Id="rId10" Type="http://schemas.openxmlformats.org/officeDocument/2006/relationships/image" Target="../media/image134.jpe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116.xml"/><Relationship Id="rId6" Type="http://schemas.openxmlformats.org/officeDocument/2006/relationships/image" Target="../media/image27.png"/><Relationship Id="rId5" Type="http://schemas.openxmlformats.org/officeDocument/2006/relationships/image" Target="../media/image141.sv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0.png"/><Relationship Id="rId3" Type="http://schemas.openxmlformats.org/officeDocument/2006/relationships/image" Target="../media/image29.png"/><Relationship Id="rId21" Type="http://schemas.openxmlformats.org/officeDocument/2006/relationships/image" Target="../media/image46.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49.png"/><Relationship Id="rId2" Type="http://schemas.openxmlformats.org/officeDocument/2006/relationships/notesSlide" Target="../notesSlides/notesSlide3.xml"/><Relationship Id="rId16" Type="http://schemas.openxmlformats.org/officeDocument/2006/relationships/image" Target="../media/image42.png"/><Relationship Id="rId20" Type="http://schemas.microsoft.com/office/2007/relationships/hdphoto" Target="../media/hdphoto1.wdp"/><Relationship Id="rId29" Type="http://schemas.openxmlformats.org/officeDocument/2006/relationships/image" Target="../media/image52.png"/><Relationship Id="rId1" Type="http://schemas.openxmlformats.org/officeDocument/2006/relationships/slideLayout" Target="../slideLayouts/slideLayout207.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48.png"/><Relationship Id="rId5" Type="http://schemas.openxmlformats.org/officeDocument/2006/relationships/image" Target="../media/image31.png"/><Relationship Id="rId15" Type="http://schemas.openxmlformats.org/officeDocument/2006/relationships/image" Target="../media/image41.svg"/><Relationship Id="rId23" Type="http://schemas.microsoft.com/office/2007/relationships/hdphoto" Target="../media/hdphoto2.wdp"/><Relationship Id="rId28" Type="http://schemas.microsoft.com/office/2007/relationships/hdphoto" Target="../media/hdphoto3.wdp"/><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3.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7.png"/><Relationship Id="rId27" Type="http://schemas.openxmlformats.org/officeDocument/2006/relationships/image" Target="../media/image51.png"/><Relationship Id="rId30"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hyperlink" Target="https://www.flexera.com/blog/industry-trends/trend-of-cloud-computing-2020/" TargetMode="External"/><Relationship Id="rId2" Type="http://schemas.openxmlformats.org/officeDocument/2006/relationships/hyperlink" Target="https://www.gartner.com/en/newsroom/press-releases/2017-04-05-gartner-says-a-massive-shift-to-hybrid-infrastructure-services-is-underway" TargetMode="External"/><Relationship Id="rId1" Type="http://schemas.openxmlformats.org/officeDocument/2006/relationships/slideLayout" Target="../slideLayouts/slideLayout207.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30.xml"/><Relationship Id="rId4" Type="http://schemas.openxmlformats.org/officeDocument/2006/relationships/image" Target="../media/image55.svg"/></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wp-content/uploads/2020/08/CNCF_Survey_Report.pdf" TargetMode="External"/><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svg"/><Relationship Id="rId3" Type="http://schemas.openxmlformats.org/officeDocument/2006/relationships/image" Target="../media/image27.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07.xml"/><Relationship Id="rId6" Type="http://schemas.openxmlformats.org/officeDocument/2006/relationships/image" Target="../media/image37.svg"/><Relationship Id="rId11" Type="http://schemas.openxmlformats.org/officeDocument/2006/relationships/image" Target="../media/image60.svg"/><Relationship Id="rId5" Type="http://schemas.openxmlformats.org/officeDocument/2006/relationships/image" Target="../media/image36.pn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28.svg"/><Relationship Id="rId9" Type="http://schemas.openxmlformats.org/officeDocument/2006/relationships/image" Target="../media/image58.png"/><Relationship Id="rId14"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50.pn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4.svg"/><Relationship Id="rId2" Type="http://schemas.openxmlformats.org/officeDocument/2006/relationships/notesSlide" Target="../notesSlides/notesSlide7.xml"/><Relationship Id="rId16" Type="http://schemas.openxmlformats.org/officeDocument/2006/relationships/image" Target="../media/image73.png"/><Relationship Id="rId1" Type="http://schemas.openxmlformats.org/officeDocument/2006/relationships/slideLayout" Target="../slideLayouts/slideLayout186.xml"/><Relationship Id="rId6" Type="http://schemas.openxmlformats.org/officeDocument/2006/relationships/image" Target="../media/image65.png"/><Relationship Id="rId11" Type="http://schemas.openxmlformats.org/officeDocument/2006/relationships/image" Target="../media/image70.svg"/><Relationship Id="rId5" Type="http://schemas.microsoft.com/office/2007/relationships/hdphoto" Target="../media/hdphoto3.wdp"/><Relationship Id="rId15" Type="http://schemas.openxmlformats.org/officeDocument/2006/relationships/image" Target="../media/image28.svg"/><Relationship Id="rId10" Type="http://schemas.openxmlformats.org/officeDocument/2006/relationships/image" Target="../media/image69.png"/><Relationship Id="rId4" Type="http://schemas.openxmlformats.org/officeDocument/2006/relationships/image" Target="../media/image51.png"/><Relationship Id="rId9" Type="http://schemas.openxmlformats.org/officeDocument/2006/relationships/image" Target="../media/image68.sv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3.png"/><Relationship Id="rId18" Type="http://schemas.openxmlformats.org/officeDocument/2006/relationships/image" Target="../media/image75.png"/><Relationship Id="rId3" Type="http://schemas.openxmlformats.org/officeDocument/2006/relationships/image" Target="../media/image69.png"/><Relationship Id="rId21" Type="http://schemas.openxmlformats.org/officeDocument/2006/relationships/image" Target="../media/image78.svg"/><Relationship Id="rId7" Type="http://schemas.openxmlformats.org/officeDocument/2006/relationships/image" Target="../media/image65.png"/><Relationship Id="rId12" Type="http://schemas.openxmlformats.org/officeDocument/2006/relationships/image" Target="../media/image28.svg"/><Relationship Id="rId17" Type="http://schemas.microsoft.com/office/2007/relationships/hdphoto" Target="../media/hdphoto3.wdp"/><Relationship Id="rId25" Type="http://schemas.openxmlformats.org/officeDocument/2006/relationships/image" Target="../media/image82.svg"/><Relationship Id="rId2" Type="http://schemas.openxmlformats.org/officeDocument/2006/relationships/notesSlide" Target="../notesSlides/notesSlide8.xml"/><Relationship Id="rId16" Type="http://schemas.openxmlformats.org/officeDocument/2006/relationships/image" Target="../media/image51.png"/><Relationship Id="rId20" Type="http://schemas.openxmlformats.org/officeDocument/2006/relationships/image" Target="../media/image77.png"/><Relationship Id="rId1" Type="http://schemas.openxmlformats.org/officeDocument/2006/relationships/slideLayout" Target="../slideLayouts/slideLayout186.xml"/><Relationship Id="rId6" Type="http://schemas.openxmlformats.org/officeDocument/2006/relationships/image" Target="../media/image68.svg"/><Relationship Id="rId11" Type="http://schemas.openxmlformats.org/officeDocument/2006/relationships/image" Target="../media/image27.png"/><Relationship Id="rId24" Type="http://schemas.openxmlformats.org/officeDocument/2006/relationships/image" Target="../media/image81.png"/><Relationship Id="rId5" Type="http://schemas.openxmlformats.org/officeDocument/2006/relationships/image" Target="../media/image67.png"/><Relationship Id="rId15" Type="http://schemas.openxmlformats.org/officeDocument/2006/relationships/image" Target="../media/image50.png"/><Relationship Id="rId23" Type="http://schemas.openxmlformats.org/officeDocument/2006/relationships/image" Target="../media/image80.svg"/><Relationship Id="rId10" Type="http://schemas.openxmlformats.org/officeDocument/2006/relationships/image" Target="../media/image72.svg"/><Relationship Id="rId19"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1.png"/><Relationship Id="rId14" Type="http://schemas.openxmlformats.org/officeDocument/2006/relationships/image" Target="../media/image74.svg"/><Relationship Id="rId22"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hidden="1">
            <a:extLst>
              <a:ext uri="{FF2B5EF4-FFF2-40B4-BE49-F238E27FC236}">
                <a16:creationId xmlns:a16="http://schemas.microsoft.com/office/drawing/2014/main" id="{CC4166D1-361B-4DCB-9548-9BA976F086DE}"/>
              </a:ext>
            </a:extLst>
          </p:cNvPr>
          <p:cNvSpPr/>
          <p:nvPr/>
        </p:nvSpPr>
        <p:spPr bwMode="auto">
          <a:xfrm>
            <a:off x="-309" y="487"/>
            <a:ext cx="12192000" cy="6857027"/>
          </a:xfrm>
          <a:prstGeom prst="rect">
            <a:avLst/>
          </a:prstGeom>
          <a:gradFill>
            <a:gsLst>
              <a:gs pos="40000">
                <a:schemeClr val="bg1">
                  <a:alpha val="62000"/>
                </a:schemeClr>
              </a:gs>
              <a:gs pos="100000">
                <a:schemeClr val="bg1">
                  <a:alpha val="76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39">
            <a:extLst>
              <a:ext uri="{FF2B5EF4-FFF2-40B4-BE49-F238E27FC236}">
                <a16:creationId xmlns:a16="http://schemas.microsoft.com/office/drawing/2014/main" id="{18D3922C-C117-484D-B0E3-DB9CCC2ACE09}"/>
              </a:ext>
            </a:extLst>
          </p:cNvPr>
          <p:cNvSpPr>
            <a:spLocks noGrp="1"/>
          </p:cNvSpPr>
          <p:nvPr>
            <p:ph type="title"/>
          </p:nvPr>
        </p:nvSpPr>
        <p:spPr>
          <a:xfrm>
            <a:off x="614679" y="2514904"/>
            <a:ext cx="5373165" cy="1218795"/>
          </a:xfrm>
        </p:spPr>
        <p:txBody>
          <a:bodyPr/>
          <a:lstStyle/>
          <a:p>
            <a:r>
              <a:rPr lang="en-US" sz="4400"/>
              <a:t>Azure Arc Envisioning</a:t>
            </a:r>
          </a:p>
        </p:txBody>
      </p:sp>
      <p:pic>
        <p:nvPicPr>
          <p:cNvPr id="5" name="Graphic 4" descr="Azure Arc logo">
            <a:extLst>
              <a:ext uri="{FF2B5EF4-FFF2-40B4-BE49-F238E27FC236}">
                <a16:creationId xmlns:a16="http://schemas.microsoft.com/office/drawing/2014/main" id="{20FA1358-4AA2-4ABA-9D57-55F40679CE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3801" y="2752283"/>
            <a:ext cx="1353434" cy="1353434"/>
          </a:xfrm>
          <a:prstGeom prst="rect">
            <a:avLst/>
          </a:prstGeom>
        </p:spPr>
      </p:pic>
      <p:sp>
        <p:nvSpPr>
          <p:cNvPr id="6" name="Text Placeholder 5">
            <a:extLst>
              <a:ext uri="{FF2B5EF4-FFF2-40B4-BE49-F238E27FC236}">
                <a16:creationId xmlns:a16="http://schemas.microsoft.com/office/drawing/2014/main" id="{CAA71C7B-98B6-42E0-A242-714EA7241468}"/>
              </a:ext>
            </a:extLst>
          </p:cNvPr>
          <p:cNvSpPr>
            <a:spLocks noGrp="1"/>
          </p:cNvSpPr>
          <p:nvPr>
            <p:ph type="body" sz="quarter" idx="12"/>
          </p:nvPr>
        </p:nvSpPr>
        <p:spPr>
          <a:xfrm>
            <a:off x="584200" y="3962400"/>
            <a:ext cx="9144000" cy="304699"/>
          </a:xfrm>
        </p:spPr>
        <p:txBody>
          <a:bodyPr/>
          <a:lstStyle/>
          <a:p>
            <a:endParaRPr lang="en-US">
              <a:solidFill>
                <a:schemeClr val="bg1"/>
              </a:solidFill>
            </a:endParaRPr>
          </a:p>
        </p:txBody>
      </p:sp>
    </p:spTree>
    <p:extLst>
      <p:ext uri="{BB962C8B-B14F-4D97-AF65-F5344CB8AC3E}">
        <p14:creationId xmlns:p14="http://schemas.microsoft.com/office/powerpoint/2010/main" val="17015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7" name="Straight Arrow Connector 186">
            <a:extLst>
              <a:ext uri="{FF2B5EF4-FFF2-40B4-BE49-F238E27FC236}">
                <a16:creationId xmlns:a16="http://schemas.microsoft.com/office/drawing/2014/main" id="{87AF3AED-1284-4C15-A27A-EB89741E6D97}"/>
              </a:ext>
              <a:ext uri="{C183D7F6-B498-43B3-948B-1728B52AA6E4}">
                <adec:decorative xmlns:adec="http://schemas.microsoft.com/office/drawing/2017/decorative" val="1"/>
              </a:ext>
            </a:extLst>
          </p:cNvPr>
          <p:cNvCxnSpPr>
            <a:cxnSpLocks/>
          </p:cNvCxnSpPr>
          <p:nvPr/>
        </p:nvCxnSpPr>
        <p:spPr>
          <a:xfrm>
            <a:off x="5017426" y="2555320"/>
            <a:ext cx="0" cy="710494"/>
          </a:xfrm>
          <a:prstGeom prst="straightConnector1">
            <a:avLst/>
          </a:prstGeom>
          <a:noFill/>
          <a:ln w="12700" cap="flat" cmpd="sng" algn="ctr">
            <a:solidFill>
              <a:schemeClr val="accent1"/>
            </a:solidFill>
            <a:prstDash val="solid"/>
            <a:headEnd type="triangle" w="med" len="sm"/>
            <a:tailEnd type="triangle" w="med" len="sm"/>
          </a:ln>
          <a:effectLst/>
        </p:spPr>
      </p:cxnSp>
      <p:grpSp>
        <p:nvGrpSpPr>
          <p:cNvPr id="119" name="Group 118" descr="Microsoft Azure">
            <a:extLst>
              <a:ext uri="{FF2B5EF4-FFF2-40B4-BE49-F238E27FC236}">
                <a16:creationId xmlns:a16="http://schemas.microsoft.com/office/drawing/2014/main" id="{28F42AD5-ECB1-449F-92A6-3696F3826517}"/>
              </a:ext>
            </a:extLst>
          </p:cNvPr>
          <p:cNvGrpSpPr/>
          <p:nvPr/>
        </p:nvGrpSpPr>
        <p:grpSpPr>
          <a:xfrm>
            <a:off x="4330099" y="2783681"/>
            <a:ext cx="1374654" cy="253772"/>
            <a:chOff x="9047655" y="4267526"/>
            <a:chExt cx="1685927" cy="311236"/>
          </a:xfrm>
          <a:solidFill>
            <a:schemeClr val="bg1"/>
          </a:solidFill>
        </p:grpSpPr>
        <p:pic>
          <p:nvPicPr>
            <p:cNvPr id="120" name="Picture 119" descr="A picture containing drawing&#10;&#10;Description automatically generated">
              <a:extLst>
                <a:ext uri="{FF2B5EF4-FFF2-40B4-BE49-F238E27FC236}">
                  <a16:creationId xmlns:a16="http://schemas.microsoft.com/office/drawing/2014/main" id="{F77282C0-23CB-4FBD-9384-F291A2F2EC1F}"/>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267526"/>
              <a:ext cx="295941" cy="310902"/>
            </a:xfrm>
            <a:prstGeom prst="rect">
              <a:avLst/>
            </a:prstGeom>
            <a:grpFill/>
          </p:spPr>
        </p:pic>
        <p:pic>
          <p:nvPicPr>
            <p:cNvPr id="121" name="Picture 120" descr="A picture containing drawing&#10;&#10;Description automatically generated">
              <a:extLst>
                <a:ext uri="{FF2B5EF4-FFF2-40B4-BE49-F238E27FC236}">
                  <a16:creationId xmlns:a16="http://schemas.microsoft.com/office/drawing/2014/main" id="{A3E6D3C0-703D-48D9-9277-CE8F7ED1845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267526"/>
              <a:ext cx="1389985" cy="311236"/>
            </a:xfrm>
            <a:prstGeom prst="rect">
              <a:avLst/>
            </a:prstGeom>
            <a:grpFill/>
          </p:spPr>
        </p:pic>
      </p:grpSp>
      <p:sp>
        <p:nvSpPr>
          <p:cNvPr id="91" name="Title 1">
            <a:extLst>
              <a:ext uri="{FF2B5EF4-FFF2-40B4-BE49-F238E27FC236}">
                <a16:creationId xmlns:a16="http://schemas.microsoft.com/office/drawing/2014/main" id="{DC5D3F5E-9EA6-4973-BE49-CBE13EA9C3D0}"/>
              </a:ext>
            </a:extLst>
          </p:cNvPr>
          <p:cNvSpPr>
            <a:spLocks noGrp="1"/>
          </p:cNvSpPr>
          <p:nvPr>
            <p:ph type="title"/>
          </p:nvPr>
        </p:nvSpPr>
        <p:spPr/>
        <p:txBody>
          <a:bodyPr/>
          <a:lstStyle/>
          <a:p>
            <a:r>
              <a:rPr lang="en-US"/>
              <a:t>Azure Lighthouse</a:t>
            </a:r>
          </a:p>
        </p:txBody>
      </p:sp>
      <p:sp>
        <p:nvSpPr>
          <p:cNvPr id="122" name="Rectangle 121">
            <a:extLst>
              <a:ext uri="{FF2B5EF4-FFF2-40B4-BE49-F238E27FC236}">
                <a16:creationId xmlns:a16="http://schemas.microsoft.com/office/drawing/2014/main" id="{289DE417-6F5C-475A-BC11-F51E289DDD7B}"/>
              </a:ext>
            </a:extLst>
          </p:cNvPr>
          <p:cNvSpPr/>
          <p:nvPr/>
        </p:nvSpPr>
        <p:spPr>
          <a:xfrm>
            <a:off x="4385486" y="1417314"/>
            <a:ext cx="1263880" cy="11380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731520" rIns="18288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Your Practices</a:t>
            </a:r>
          </a:p>
        </p:txBody>
      </p:sp>
      <p:pic>
        <p:nvPicPr>
          <p:cNvPr id="123" name="Graphic 122" descr="Users">
            <a:extLst>
              <a:ext uri="{FF2B5EF4-FFF2-40B4-BE49-F238E27FC236}">
                <a16:creationId xmlns:a16="http://schemas.microsoft.com/office/drawing/2014/main" id="{28CB6233-B709-4373-A3F6-AE002A32CB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3992" y="1372897"/>
            <a:ext cx="746868" cy="746868"/>
          </a:xfrm>
          <a:prstGeom prst="rect">
            <a:avLst/>
          </a:prstGeom>
        </p:spPr>
      </p:pic>
      <p:sp>
        <p:nvSpPr>
          <p:cNvPr id="127" name="Rectangle 126">
            <a:extLst>
              <a:ext uri="{FF2B5EF4-FFF2-40B4-BE49-F238E27FC236}">
                <a16:creationId xmlns:a16="http://schemas.microsoft.com/office/drawing/2014/main" id="{C1B3BF3C-665D-4B70-AB78-09239CC0750B}"/>
              </a:ext>
              <a:ext uri="{C183D7F6-B498-43B3-948B-1728B52AA6E4}">
                <adec:decorative xmlns:adec="http://schemas.microsoft.com/office/drawing/2017/decorative" val="1"/>
              </a:ext>
            </a:extLst>
          </p:cNvPr>
          <p:cNvSpPr/>
          <p:nvPr/>
        </p:nvSpPr>
        <p:spPr>
          <a:xfrm>
            <a:off x="5302015" y="559336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28" name="TextBox 127">
            <a:extLst>
              <a:ext uri="{FF2B5EF4-FFF2-40B4-BE49-F238E27FC236}">
                <a16:creationId xmlns:a16="http://schemas.microsoft.com/office/drawing/2014/main" id="{5DBAD2BB-C8EB-4727-A47E-BDCA47159642}"/>
              </a:ext>
            </a:extLst>
          </p:cNvPr>
          <p:cNvSpPr txBox="1"/>
          <p:nvPr/>
        </p:nvSpPr>
        <p:spPr>
          <a:xfrm>
            <a:off x="5359791" y="5778238"/>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grpSp>
        <p:nvGrpSpPr>
          <p:cNvPr id="129" name="Group 128">
            <a:extLst>
              <a:ext uri="{FF2B5EF4-FFF2-40B4-BE49-F238E27FC236}">
                <a16:creationId xmlns:a16="http://schemas.microsoft.com/office/drawing/2014/main" id="{7953751B-8D58-4D7D-8501-3FB1F2A5CA86}"/>
              </a:ext>
              <a:ext uri="{C183D7F6-B498-43B3-948B-1728B52AA6E4}">
                <adec:decorative xmlns:adec="http://schemas.microsoft.com/office/drawing/2017/decorative" val="1"/>
              </a:ext>
            </a:extLst>
          </p:cNvPr>
          <p:cNvGrpSpPr/>
          <p:nvPr/>
        </p:nvGrpSpPr>
        <p:grpSpPr>
          <a:xfrm>
            <a:off x="6348173" y="5667281"/>
            <a:ext cx="1701763" cy="397241"/>
            <a:chOff x="2923163" y="5780424"/>
            <a:chExt cx="1735887" cy="405207"/>
          </a:xfrm>
        </p:grpSpPr>
        <p:pic>
          <p:nvPicPr>
            <p:cNvPr id="130" name="Graphic 129">
              <a:extLst>
                <a:ext uri="{FF2B5EF4-FFF2-40B4-BE49-F238E27FC236}">
                  <a16:creationId xmlns:a16="http://schemas.microsoft.com/office/drawing/2014/main" id="{588F8748-5C87-4A2A-AD5B-AF374D9B4F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31" name="Graphic 130">
              <a:extLst>
                <a:ext uri="{FF2B5EF4-FFF2-40B4-BE49-F238E27FC236}">
                  <a16:creationId xmlns:a16="http://schemas.microsoft.com/office/drawing/2014/main" id="{A0D0F62D-6356-4AAE-96AE-F0F253713B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34" name="Picture 133" descr="A close up of a sign&#10;&#10;Description automatically generated">
              <a:extLst>
                <a:ext uri="{FF2B5EF4-FFF2-40B4-BE49-F238E27FC236}">
                  <a16:creationId xmlns:a16="http://schemas.microsoft.com/office/drawing/2014/main" id="{CE35FE9B-8B36-4986-B554-33384A3F41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35" name="Rectangle 134">
            <a:extLst>
              <a:ext uri="{FF2B5EF4-FFF2-40B4-BE49-F238E27FC236}">
                <a16:creationId xmlns:a16="http://schemas.microsoft.com/office/drawing/2014/main" id="{F9C0AB5F-90F4-4A2C-8336-13211F1700EE}"/>
              </a:ext>
            </a:extLst>
          </p:cNvPr>
          <p:cNvSpPr/>
          <p:nvPr/>
        </p:nvSpPr>
        <p:spPr>
          <a:xfrm>
            <a:off x="4056656"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Lighthouse</a:t>
            </a:r>
          </a:p>
        </p:txBody>
      </p:sp>
      <p:cxnSp>
        <p:nvCxnSpPr>
          <p:cNvPr id="136" name="Straight Arrow Connector 135">
            <a:extLst>
              <a:ext uri="{FF2B5EF4-FFF2-40B4-BE49-F238E27FC236}">
                <a16:creationId xmlns:a16="http://schemas.microsoft.com/office/drawing/2014/main" id="{9FB0C71B-090D-4CBE-A00F-5F0193F4B917}"/>
              </a:ext>
              <a:ext uri="{C183D7F6-B498-43B3-948B-1728B52AA6E4}">
                <adec:decorative xmlns:adec="http://schemas.microsoft.com/office/drawing/2017/decorative" val="1"/>
              </a:ext>
            </a:extLst>
          </p:cNvPr>
          <p:cNvCxnSpPr>
            <a:cxnSpLocks/>
          </p:cNvCxnSpPr>
          <p:nvPr/>
        </p:nvCxnSpPr>
        <p:spPr>
          <a:xfrm flipH="1">
            <a:off x="7666836" y="3867343"/>
            <a:ext cx="1" cy="1124177"/>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37" name="Straight Arrow Connector 136">
            <a:extLst>
              <a:ext uri="{FF2B5EF4-FFF2-40B4-BE49-F238E27FC236}">
                <a16:creationId xmlns:a16="http://schemas.microsoft.com/office/drawing/2014/main" id="{9BE1B60F-07FE-4FC0-B6F3-256DB5D03639}"/>
              </a:ext>
              <a:ext uri="{C183D7F6-B498-43B3-948B-1728B52AA6E4}">
                <adec:decorative xmlns:adec="http://schemas.microsoft.com/office/drawing/2017/decorative" val="1"/>
              </a:ext>
            </a:extLst>
          </p:cNvPr>
          <p:cNvCxnSpPr>
            <a:cxnSpLocks/>
          </p:cNvCxnSpPr>
          <p:nvPr/>
        </p:nvCxnSpPr>
        <p:spPr>
          <a:xfrm flipH="1">
            <a:off x="7283736" y="3867343"/>
            <a:ext cx="1" cy="503215"/>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38" name="Straight Arrow Connector 137">
            <a:extLst>
              <a:ext uri="{FF2B5EF4-FFF2-40B4-BE49-F238E27FC236}">
                <a16:creationId xmlns:a16="http://schemas.microsoft.com/office/drawing/2014/main" id="{E01E02FE-2372-41B6-A4F6-CFDC3FB2AA81}"/>
              </a:ext>
              <a:ext uri="{C183D7F6-B498-43B3-948B-1728B52AA6E4}">
                <adec:decorative xmlns:adec="http://schemas.microsoft.com/office/drawing/2017/decorative" val="1"/>
              </a:ext>
            </a:extLst>
          </p:cNvPr>
          <p:cNvCxnSpPr>
            <a:cxnSpLocks/>
          </p:cNvCxnSpPr>
          <p:nvPr/>
        </p:nvCxnSpPr>
        <p:spPr>
          <a:xfrm>
            <a:off x="8049936" y="3866319"/>
            <a:ext cx="0" cy="1713479"/>
          </a:xfrm>
          <a:prstGeom prst="straightConnector1">
            <a:avLst/>
          </a:prstGeom>
          <a:noFill/>
          <a:ln w="12700" cap="flat" cmpd="sng" algn="ctr">
            <a:solidFill>
              <a:schemeClr val="accent1"/>
            </a:solidFill>
            <a:prstDash val="solid"/>
            <a:headEnd type="triangle" w="med" len="sm"/>
            <a:tailEnd type="triangle" w="med" len="sm"/>
          </a:ln>
          <a:effectLst/>
        </p:spPr>
      </p:cxnSp>
      <p:sp>
        <p:nvSpPr>
          <p:cNvPr id="153" name="Rectangle 152">
            <a:extLst>
              <a:ext uri="{FF2B5EF4-FFF2-40B4-BE49-F238E27FC236}">
                <a16:creationId xmlns:a16="http://schemas.microsoft.com/office/drawing/2014/main" id="{80DAC8DB-97B1-46E2-A8E2-B11F6988E3A7}"/>
              </a:ext>
              <a:ext uri="{C183D7F6-B498-43B3-948B-1728B52AA6E4}">
                <adec:decorative xmlns:adec="http://schemas.microsoft.com/office/drawing/2017/decorative" val="1"/>
              </a:ext>
            </a:extLst>
          </p:cNvPr>
          <p:cNvSpPr/>
          <p:nvPr/>
        </p:nvSpPr>
        <p:spPr>
          <a:xfrm>
            <a:off x="4931510" y="498257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54" name="TextBox 153">
            <a:extLst>
              <a:ext uri="{FF2B5EF4-FFF2-40B4-BE49-F238E27FC236}">
                <a16:creationId xmlns:a16="http://schemas.microsoft.com/office/drawing/2014/main" id="{4C9CC49E-8A30-4843-8091-718AC475BA8E}"/>
              </a:ext>
            </a:extLst>
          </p:cNvPr>
          <p:cNvSpPr txBox="1"/>
          <p:nvPr/>
        </p:nvSpPr>
        <p:spPr>
          <a:xfrm>
            <a:off x="4989285"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grpSp>
        <p:nvGrpSpPr>
          <p:cNvPr id="155" name="Group 154">
            <a:extLst>
              <a:ext uri="{FF2B5EF4-FFF2-40B4-BE49-F238E27FC236}">
                <a16:creationId xmlns:a16="http://schemas.microsoft.com/office/drawing/2014/main" id="{CF683160-E518-438B-95F7-705AF84ED3BC}"/>
              </a:ext>
              <a:ext uri="{C183D7F6-B498-43B3-948B-1728B52AA6E4}">
                <adec:decorative xmlns:adec="http://schemas.microsoft.com/office/drawing/2017/decorative" val="1"/>
              </a:ext>
            </a:extLst>
          </p:cNvPr>
          <p:cNvGrpSpPr/>
          <p:nvPr/>
        </p:nvGrpSpPr>
        <p:grpSpPr>
          <a:xfrm>
            <a:off x="5977667" y="5056491"/>
            <a:ext cx="1701763" cy="397241"/>
            <a:chOff x="2923163" y="5780424"/>
            <a:chExt cx="1735887" cy="405207"/>
          </a:xfrm>
        </p:grpSpPr>
        <p:pic>
          <p:nvPicPr>
            <p:cNvPr id="156" name="Graphic 155">
              <a:extLst>
                <a:ext uri="{FF2B5EF4-FFF2-40B4-BE49-F238E27FC236}">
                  <a16:creationId xmlns:a16="http://schemas.microsoft.com/office/drawing/2014/main" id="{F9884E86-B5F8-4EE0-8094-0C3FA14765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57" name="Graphic 156">
              <a:extLst>
                <a:ext uri="{FF2B5EF4-FFF2-40B4-BE49-F238E27FC236}">
                  <a16:creationId xmlns:a16="http://schemas.microsoft.com/office/drawing/2014/main" id="{B7984A5D-52C5-4C65-8B80-316899965A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03D66A50-DECF-41A2-B460-BC609C2B6E1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59" name="Rectangle 158">
            <a:extLst>
              <a:ext uri="{FF2B5EF4-FFF2-40B4-BE49-F238E27FC236}">
                <a16:creationId xmlns:a16="http://schemas.microsoft.com/office/drawing/2014/main" id="{644843AD-5676-426D-B0E3-9D3A0B6CB8E6}"/>
              </a:ext>
              <a:ext uri="{C183D7F6-B498-43B3-948B-1728B52AA6E4}">
                <adec:decorative xmlns:adec="http://schemas.microsoft.com/office/drawing/2017/decorative" val="1"/>
              </a:ext>
            </a:extLst>
          </p:cNvPr>
          <p:cNvSpPr/>
          <p:nvPr/>
        </p:nvSpPr>
        <p:spPr>
          <a:xfrm>
            <a:off x="4535177" y="4387143"/>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0" name="TextBox 159">
            <a:extLst>
              <a:ext uri="{FF2B5EF4-FFF2-40B4-BE49-F238E27FC236}">
                <a16:creationId xmlns:a16="http://schemas.microsoft.com/office/drawing/2014/main" id="{27AEE862-AB3C-4513-B67C-4A5B304F7B94}"/>
              </a:ext>
            </a:extLst>
          </p:cNvPr>
          <p:cNvSpPr txBox="1"/>
          <p:nvPr/>
        </p:nvSpPr>
        <p:spPr>
          <a:xfrm>
            <a:off x="4592952" y="4572017"/>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61" name="Group 160">
            <a:extLst>
              <a:ext uri="{FF2B5EF4-FFF2-40B4-BE49-F238E27FC236}">
                <a16:creationId xmlns:a16="http://schemas.microsoft.com/office/drawing/2014/main" id="{02233886-9266-4AB0-B2F0-2BCA7390B1CA}"/>
              </a:ext>
              <a:ext uri="{C183D7F6-B498-43B3-948B-1728B52AA6E4}">
                <adec:decorative xmlns:adec="http://schemas.microsoft.com/office/drawing/2017/decorative" val="1"/>
              </a:ext>
            </a:extLst>
          </p:cNvPr>
          <p:cNvGrpSpPr/>
          <p:nvPr/>
        </p:nvGrpSpPr>
        <p:grpSpPr>
          <a:xfrm>
            <a:off x="5581335" y="4461060"/>
            <a:ext cx="1701763" cy="397241"/>
            <a:chOff x="2923163" y="5780424"/>
            <a:chExt cx="1735887" cy="405207"/>
          </a:xfrm>
        </p:grpSpPr>
        <p:pic>
          <p:nvPicPr>
            <p:cNvPr id="162" name="Graphic 161">
              <a:extLst>
                <a:ext uri="{FF2B5EF4-FFF2-40B4-BE49-F238E27FC236}">
                  <a16:creationId xmlns:a16="http://schemas.microsoft.com/office/drawing/2014/main" id="{72366F2F-C835-4CED-9F72-DA5978FF77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63" name="Graphic 162">
              <a:extLst>
                <a:ext uri="{FF2B5EF4-FFF2-40B4-BE49-F238E27FC236}">
                  <a16:creationId xmlns:a16="http://schemas.microsoft.com/office/drawing/2014/main" id="{E888698F-07F8-40CB-9510-0FE9348C3E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64" name="Picture 163" descr="A close up of a sign&#10;&#10;Description automatically generated">
              <a:extLst>
                <a:ext uri="{FF2B5EF4-FFF2-40B4-BE49-F238E27FC236}">
                  <a16:creationId xmlns:a16="http://schemas.microsoft.com/office/drawing/2014/main" id="{B93453D2-488D-4A8A-AEA1-7D2E0A98618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94" name="Rectangle 193">
            <a:extLst>
              <a:ext uri="{FF2B5EF4-FFF2-40B4-BE49-F238E27FC236}">
                <a16:creationId xmlns:a16="http://schemas.microsoft.com/office/drawing/2014/main" id="{B9CF05B3-8467-4A2B-8CA7-EB3597E8A0C4}"/>
              </a:ext>
            </a:extLst>
          </p:cNvPr>
          <p:cNvSpPr/>
          <p:nvPr/>
        </p:nvSpPr>
        <p:spPr>
          <a:xfrm>
            <a:off x="6213795"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Management</a:t>
            </a:r>
          </a:p>
        </p:txBody>
      </p:sp>
      <p:cxnSp>
        <p:nvCxnSpPr>
          <p:cNvPr id="30" name="Straight Arrow Connector 29">
            <a:extLst>
              <a:ext uri="{FF2B5EF4-FFF2-40B4-BE49-F238E27FC236}">
                <a16:creationId xmlns:a16="http://schemas.microsoft.com/office/drawing/2014/main" id="{08F2F2F7-B4DF-4FB5-8805-96619391FD3B}"/>
              </a:ext>
              <a:ext uri="{C183D7F6-B498-43B3-948B-1728B52AA6E4}">
                <adec:decorative xmlns:adec="http://schemas.microsoft.com/office/drawing/2017/decorative" val="1"/>
              </a:ext>
            </a:extLst>
          </p:cNvPr>
          <p:cNvCxnSpPr>
            <a:cxnSpLocks/>
            <a:stCxn id="135" idx="3"/>
            <a:endCxn id="194" idx="1"/>
          </p:cNvCxnSpPr>
          <p:nvPr/>
        </p:nvCxnSpPr>
        <p:spPr>
          <a:xfrm>
            <a:off x="5978197" y="3567132"/>
            <a:ext cx="2355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2" name="Group 91" descr="Azure Arc Diagram">
            <a:extLst>
              <a:ext uri="{FF2B5EF4-FFF2-40B4-BE49-F238E27FC236}">
                <a16:creationId xmlns:a16="http://schemas.microsoft.com/office/drawing/2014/main" id="{D5C68C29-2BD9-4238-918F-973D726A7BF6}"/>
              </a:ext>
              <a:ext uri="{C183D7F6-B498-43B3-948B-1728B52AA6E4}">
                <adec:decorative xmlns:adec="http://schemas.microsoft.com/office/drawing/2017/decorative" val="0"/>
              </a:ext>
            </a:extLst>
          </p:cNvPr>
          <p:cNvGrpSpPr/>
          <p:nvPr/>
        </p:nvGrpSpPr>
        <p:grpSpPr>
          <a:xfrm>
            <a:off x="13451268" y="1602453"/>
            <a:ext cx="6728302" cy="4527812"/>
            <a:chOff x="4655611" y="1602453"/>
            <a:chExt cx="6728302" cy="4527812"/>
          </a:xfrm>
        </p:grpSpPr>
        <p:grpSp>
          <p:nvGrpSpPr>
            <p:cNvPr id="93" name="Group 92">
              <a:extLst>
                <a:ext uri="{FF2B5EF4-FFF2-40B4-BE49-F238E27FC236}">
                  <a16:creationId xmlns:a16="http://schemas.microsoft.com/office/drawing/2014/main" id="{C1E7078D-8524-4E67-B1AA-25131FBA3E1A}"/>
                </a:ext>
                <a:ext uri="{C183D7F6-B498-43B3-948B-1728B52AA6E4}">
                  <adec:decorative xmlns:adec="http://schemas.microsoft.com/office/drawing/2017/decorative" val="1"/>
                </a:ext>
              </a:extLst>
            </p:cNvPr>
            <p:cNvGrpSpPr/>
            <p:nvPr/>
          </p:nvGrpSpPr>
          <p:grpSpPr>
            <a:xfrm>
              <a:off x="4655611" y="1602453"/>
              <a:ext cx="6728302" cy="4527812"/>
              <a:chOff x="12403209" y="1602453"/>
              <a:chExt cx="6728302" cy="4527812"/>
            </a:xfrm>
          </p:grpSpPr>
          <p:sp>
            <p:nvSpPr>
              <p:cNvPr id="152" name="Rectangle 151">
                <a:extLst>
                  <a:ext uri="{FF2B5EF4-FFF2-40B4-BE49-F238E27FC236}">
                    <a16:creationId xmlns:a16="http://schemas.microsoft.com/office/drawing/2014/main" id="{FF50FEFE-7AAA-4DEA-A19E-2EA1A0646271}"/>
                  </a:ext>
                </a:extLst>
              </p:cNvPr>
              <p:cNvSpPr/>
              <p:nvPr/>
            </p:nvSpPr>
            <p:spPr>
              <a:xfrm>
                <a:off x="13001140" y="2243290"/>
                <a:ext cx="1135247" cy="307777"/>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sp>
            <p:nvSpPr>
              <p:cNvPr id="165" name="Rectangle 164">
                <a:extLst>
                  <a:ext uri="{FF2B5EF4-FFF2-40B4-BE49-F238E27FC236}">
                    <a16:creationId xmlns:a16="http://schemas.microsoft.com/office/drawing/2014/main" id="{F46A2AA1-4997-4726-BB54-D8FEE51CAB6F}"/>
                  </a:ext>
                </a:extLst>
              </p:cNvPr>
              <p:cNvSpPr/>
              <p:nvPr/>
            </p:nvSpPr>
            <p:spPr>
              <a:xfrm>
                <a:off x="12901225" y="3265814"/>
                <a:ext cx="6230286"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Arc</a:t>
                </a:r>
              </a:p>
            </p:txBody>
          </p:sp>
          <p:sp>
            <p:nvSpPr>
              <p:cNvPr id="166" name="Rectangle 165">
                <a:extLst>
                  <a:ext uri="{FF2B5EF4-FFF2-40B4-BE49-F238E27FC236}">
                    <a16:creationId xmlns:a16="http://schemas.microsoft.com/office/drawing/2014/main" id="{8C79AAEC-E798-462B-A699-FA65D9DF1E14}"/>
                  </a:ext>
                </a:extLst>
              </p:cNvPr>
              <p:cNvSpPr/>
              <p:nvPr/>
            </p:nvSpPr>
            <p:spPr>
              <a:xfrm>
                <a:off x="12901225" y="438599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7" name="Rectangle 166">
                <a:extLst>
                  <a:ext uri="{FF2B5EF4-FFF2-40B4-BE49-F238E27FC236}">
                    <a16:creationId xmlns:a16="http://schemas.microsoft.com/office/drawing/2014/main" id="{4DF6DF1B-0776-478A-BB4E-88DEC4A82FFE}"/>
                  </a:ext>
                </a:extLst>
              </p:cNvPr>
              <p:cNvSpPr/>
              <p:nvPr/>
            </p:nvSpPr>
            <p:spPr>
              <a:xfrm>
                <a:off x="12901225" y="4989679"/>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8" name="Rectangle 167">
                <a:extLst>
                  <a:ext uri="{FF2B5EF4-FFF2-40B4-BE49-F238E27FC236}">
                    <a16:creationId xmlns:a16="http://schemas.microsoft.com/office/drawing/2014/main" id="{138CACEB-5F56-4F14-9188-E457965055B4}"/>
                  </a:ext>
                </a:extLst>
              </p:cNvPr>
              <p:cNvSpPr/>
              <p:nvPr/>
            </p:nvSpPr>
            <p:spPr>
              <a:xfrm>
                <a:off x="12901225" y="559336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9" name="TextBox 168">
                <a:extLst>
                  <a:ext uri="{FF2B5EF4-FFF2-40B4-BE49-F238E27FC236}">
                    <a16:creationId xmlns:a16="http://schemas.microsoft.com/office/drawing/2014/main" id="{AC4916A1-B700-4653-ABE8-4E7D3B0C19D3}"/>
                  </a:ext>
                </a:extLst>
              </p:cNvPr>
              <p:cNvSpPr txBox="1"/>
              <p:nvPr/>
            </p:nvSpPr>
            <p:spPr>
              <a:xfrm>
                <a:off x="13009209" y="5778239"/>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sp>
            <p:nvSpPr>
              <p:cNvPr id="170" name="TextBox 169">
                <a:extLst>
                  <a:ext uri="{FF2B5EF4-FFF2-40B4-BE49-F238E27FC236}">
                    <a16:creationId xmlns:a16="http://schemas.microsoft.com/office/drawing/2014/main" id="{46A5A599-C860-4539-B95B-60C6C84BC379}"/>
                  </a:ext>
                </a:extLst>
              </p:cNvPr>
              <p:cNvSpPr txBox="1"/>
              <p:nvPr/>
            </p:nvSpPr>
            <p:spPr>
              <a:xfrm>
                <a:off x="13009209"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sp>
            <p:nvSpPr>
              <p:cNvPr id="171" name="TextBox 170">
                <a:extLst>
                  <a:ext uri="{FF2B5EF4-FFF2-40B4-BE49-F238E27FC236}">
                    <a16:creationId xmlns:a16="http://schemas.microsoft.com/office/drawing/2014/main" id="{0D598181-88D1-432F-80C4-1194B8162293}"/>
                  </a:ext>
                </a:extLst>
              </p:cNvPr>
              <p:cNvSpPr txBox="1"/>
              <p:nvPr/>
            </p:nvSpPr>
            <p:spPr>
              <a:xfrm>
                <a:off x="13009209" y="4572018"/>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72" name="!!Group 314">
                <a:extLst>
                  <a:ext uri="{FF2B5EF4-FFF2-40B4-BE49-F238E27FC236}">
                    <a16:creationId xmlns:a16="http://schemas.microsoft.com/office/drawing/2014/main" id="{7BC79B46-5FBF-43EB-B7C8-BDFC4C97298F}"/>
                  </a:ext>
                </a:extLst>
              </p:cNvPr>
              <p:cNvGrpSpPr/>
              <p:nvPr/>
            </p:nvGrpSpPr>
            <p:grpSpPr>
              <a:xfrm>
                <a:off x="12403209" y="3567132"/>
                <a:ext cx="498016" cy="2294683"/>
                <a:chOff x="4746169" y="3638163"/>
                <a:chExt cx="508002" cy="2340696"/>
              </a:xfrm>
            </p:grpSpPr>
            <p:cxnSp>
              <p:nvCxnSpPr>
                <p:cNvPr id="186" name="Straight Arrow Connector 185">
                  <a:extLst>
                    <a:ext uri="{FF2B5EF4-FFF2-40B4-BE49-F238E27FC236}">
                      <a16:creationId xmlns:a16="http://schemas.microsoft.com/office/drawing/2014/main" id="{DDE054CA-D37E-4A13-825D-F3E0690BC536}"/>
                    </a:ext>
                  </a:extLst>
                </p:cNvPr>
                <p:cNvCxnSpPr>
                  <a:endCxn id="166" idx="1"/>
                </p:cNvCxnSpPr>
                <p:nvPr/>
              </p:nvCxnSpPr>
              <p:spPr>
                <a:xfrm flipV="1">
                  <a:off x="5009807" y="4747279"/>
                  <a:ext cx="244364" cy="1172"/>
                </a:xfrm>
                <a:prstGeom prst="straightConnector1">
                  <a:avLst/>
                </a:prstGeom>
                <a:noFill/>
                <a:ln w="12700" cap="flat" cmpd="sng" algn="ctr">
                  <a:solidFill>
                    <a:schemeClr val="tx1"/>
                  </a:solidFill>
                  <a:prstDash val="solid"/>
                  <a:headEnd type="none" w="med" len="sm"/>
                  <a:tailEnd type="triangle" w="med" len="sm"/>
                </a:ln>
                <a:effectLst/>
              </p:spPr>
            </p:cxnSp>
            <p:cxnSp>
              <p:nvCxnSpPr>
                <p:cNvPr id="188" name="Straight Arrow Connector 187">
                  <a:extLst>
                    <a:ext uri="{FF2B5EF4-FFF2-40B4-BE49-F238E27FC236}">
                      <a16:creationId xmlns:a16="http://schemas.microsoft.com/office/drawing/2014/main" id="{4AA2C368-CDE6-42FC-A3F2-F95C33B38164}"/>
                    </a:ext>
                  </a:extLst>
                </p:cNvPr>
                <p:cNvCxnSpPr>
                  <a:cxnSpLocks/>
                </p:cNvCxnSpPr>
                <p:nvPr/>
              </p:nvCxnSpPr>
              <p:spPr>
                <a:xfrm flipV="1">
                  <a:off x="5009807" y="5362483"/>
                  <a:ext cx="244364" cy="1171"/>
                </a:xfrm>
                <a:prstGeom prst="straightConnector1">
                  <a:avLst/>
                </a:prstGeom>
                <a:noFill/>
                <a:ln w="12700" cap="flat" cmpd="sng" algn="ctr">
                  <a:solidFill>
                    <a:schemeClr val="tx1"/>
                  </a:solidFill>
                  <a:prstDash val="solid"/>
                  <a:headEnd type="none" w="med" len="sm"/>
                  <a:tailEnd type="triangle" w="med" len="sm"/>
                </a:ln>
                <a:effectLst/>
              </p:spPr>
            </p:cxnSp>
            <p:grpSp>
              <p:nvGrpSpPr>
                <p:cNvPr id="189" name="Group 188">
                  <a:extLst>
                    <a:ext uri="{FF2B5EF4-FFF2-40B4-BE49-F238E27FC236}">
                      <a16:creationId xmlns:a16="http://schemas.microsoft.com/office/drawing/2014/main" id="{1114228A-C303-46FD-A381-E386223AC156}"/>
                    </a:ext>
                  </a:extLst>
                </p:cNvPr>
                <p:cNvGrpSpPr/>
                <p:nvPr/>
              </p:nvGrpSpPr>
              <p:grpSpPr>
                <a:xfrm>
                  <a:off x="4746169" y="3638163"/>
                  <a:ext cx="508000" cy="2340696"/>
                  <a:chOff x="12769293" y="3638163"/>
                  <a:chExt cx="508000" cy="2340696"/>
                </a:xfrm>
              </p:grpSpPr>
              <p:cxnSp>
                <p:nvCxnSpPr>
                  <p:cNvPr id="190" name="Straight Arrow Connector 189">
                    <a:extLst>
                      <a:ext uri="{FF2B5EF4-FFF2-40B4-BE49-F238E27FC236}">
                        <a16:creationId xmlns:a16="http://schemas.microsoft.com/office/drawing/2014/main" id="{B664A0F8-7831-452C-B570-B83BD43CF167}"/>
                      </a:ext>
                    </a:extLst>
                  </p:cNvPr>
                  <p:cNvCxnSpPr>
                    <a:cxnSpLocks/>
                  </p:cNvCxnSpPr>
                  <p:nvPr/>
                </p:nvCxnSpPr>
                <p:spPr>
                  <a:xfrm>
                    <a:off x="13026924" y="5978859"/>
                    <a:ext cx="250369" cy="0"/>
                  </a:xfrm>
                  <a:prstGeom prst="straightConnector1">
                    <a:avLst/>
                  </a:prstGeom>
                  <a:noFill/>
                  <a:ln w="12700" cap="flat" cmpd="sng" algn="ctr">
                    <a:solidFill>
                      <a:schemeClr val="tx1"/>
                    </a:solidFill>
                    <a:prstDash val="solid"/>
                    <a:headEnd type="none" w="med" len="sm"/>
                    <a:tailEnd type="triangle" w="med" len="sm"/>
                  </a:ln>
                  <a:effectLst/>
                </p:spPr>
              </p:cxnSp>
              <p:cxnSp>
                <p:nvCxnSpPr>
                  <p:cNvPr id="192" name="Connector: Elbow 191">
                    <a:extLst>
                      <a:ext uri="{FF2B5EF4-FFF2-40B4-BE49-F238E27FC236}">
                        <a16:creationId xmlns:a16="http://schemas.microsoft.com/office/drawing/2014/main" id="{A44C0C88-C183-4C4B-9AC9-116A4C7C84FC}"/>
                      </a:ext>
                    </a:extLst>
                  </p:cNvPr>
                  <p:cNvCxnSpPr>
                    <a:cxnSpLocks/>
                  </p:cNvCxnSpPr>
                  <p:nvPr/>
                </p:nvCxnSpPr>
                <p:spPr>
                  <a:xfrm rot="16200000" flipV="1">
                    <a:off x="11730765" y="4676691"/>
                    <a:ext cx="2340694" cy="263638"/>
                  </a:xfrm>
                  <a:prstGeom prst="bentConnector2">
                    <a:avLst/>
                  </a:prstGeom>
                  <a:noFill/>
                  <a:ln w="12700" cap="flat" cmpd="sng" algn="ctr">
                    <a:solidFill>
                      <a:schemeClr val="tx1"/>
                    </a:solidFill>
                    <a:prstDash val="solid"/>
                    <a:headEnd type="none" w="med" len="sm"/>
                    <a:tailEnd type="triangle" w="med" len="sm"/>
                  </a:ln>
                  <a:effectLst/>
                </p:spPr>
              </p:cxnSp>
              <p:cxnSp>
                <p:nvCxnSpPr>
                  <p:cNvPr id="193" name="Straight Connector 192">
                    <a:extLst>
                      <a:ext uri="{FF2B5EF4-FFF2-40B4-BE49-F238E27FC236}">
                        <a16:creationId xmlns:a16="http://schemas.microsoft.com/office/drawing/2014/main" id="{C9DA4671-762C-488E-BD6E-C2FE25A72E27}"/>
                      </a:ext>
                    </a:extLst>
                  </p:cNvPr>
                  <p:cNvCxnSpPr/>
                  <p:nvPr/>
                </p:nvCxnSpPr>
                <p:spPr>
                  <a:xfrm flipH="1">
                    <a:off x="13023293" y="3638163"/>
                    <a:ext cx="254000" cy="0"/>
                  </a:xfrm>
                  <a:prstGeom prst="line">
                    <a:avLst/>
                  </a:prstGeom>
                  <a:noFill/>
                  <a:ln w="12700" cap="flat" cmpd="sng" algn="ctr">
                    <a:solidFill>
                      <a:schemeClr val="tx1"/>
                    </a:solidFill>
                    <a:prstDash val="solid"/>
                    <a:headEnd type="none" w="med" len="sm"/>
                    <a:tailEnd type="none" w="med" len="sm"/>
                  </a:ln>
                  <a:effectLst/>
                </p:spPr>
              </p:cxnSp>
            </p:grpSp>
          </p:grpSp>
          <p:sp>
            <p:nvSpPr>
              <p:cNvPr id="173" name="Rectangle 172">
                <a:extLst>
                  <a:ext uri="{FF2B5EF4-FFF2-40B4-BE49-F238E27FC236}">
                    <a16:creationId xmlns:a16="http://schemas.microsoft.com/office/drawing/2014/main" id="{3C2D65D5-D961-40E5-A542-7C9AE4071AE4}"/>
                  </a:ext>
                </a:extLst>
              </p:cNvPr>
              <p:cNvSpPr/>
              <p:nvPr/>
            </p:nvSpPr>
            <p:spPr>
              <a:xfrm>
                <a:off x="15458012" y="2243292"/>
                <a:ext cx="1073307" cy="307776"/>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Datacenter</a:t>
                </a:r>
              </a:p>
            </p:txBody>
          </p:sp>
          <p:sp>
            <p:nvSpPr>
              <p:cNvPr id="174" name="Rectangle 173">
                <a:extLst>
                  <a:ext uri="{FF2B5EF4-FFF2-40B4-BE49-F238E27FC236}">
                    <a16:creationId xmlns:a16="http://schemas.microsoft.com/office/drawing/2014/main" id="{6E04E62E-E855-46D5-BA67-440880258897}"/>
                  </a:ext>
                </a:extLst>
              </p:cNvPr>
              <p:cNvSpPr/>
              <p:nvPr/>
            </p:nvSpPr>
            <p:spPr>
              <a:xfrm>
                <a:off x="18187178" y="2243291"/>
                <a:ext cx="598157" cy="312029"/>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Edge</a:t>
                </a:r>
              </a:p>
            </p:txBody>
          </p:sp>
          <p:grpSp>
            <p:nvGrpSpPr>
              <p:cNvPr id="175" name="Group 174">
                <a:extLst>
                  <a:ext uri="{FF2B5EF4-FFF2-40B4-BE49-F238E27FC236}">
                    <a16:creationId xmlns:a16="http://schemas.microsoft.com/office/drawing/2014/main" id="{0ED2426A-F8C3-4EEF-A4C4-A20267F81425}"/>
                  </a:ext>
                </a:extLst>
              </p:cNvPr>
              <p:cNvGrpSpPr/>
              <p:nvPr/>
            </p:nvGrpSpPr>
            <p:grpSpPr>
              <a:xfrm>
                <a:off x="13312390" y="1621244"/>
                <a:ext cx="512747" cy="285527"/>
                <a:chOff x="8293891" y="5276034"/>
                <a:chExt cx="575789" cy="320633"/>
              </a:xfrm>
            </p:grpSpPr>
            <p:sp>
              <p:nvSpPr>
                <p:cNvPr id="184" name="Cloud">
                  <a:extLst>
                    <a:ext uri="{FF2B5EF4-FFF2-40B4-BE49-F238E27FC236}">
                      <a16:creationId xmlns:a16="http://schemas.microsoft.com/office/drawing/2014/main" id="{A4D8B10F-FF16-4CF6-AE86-5FE016F22853}"/>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Cloud">
                  <a:extLst>
                    <a:ext uri="{FF2B5EF4-FFF2-40B4-BE49-F238E27FC236}">
                      <a16:creationId xmlns:a16="http://schemas.microsoft.com/office/drawing/2014/main" id="{C486194E-0D03-4801-ABCC-FEFCE11E6783}"/>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176" name="Picture 175">
                <a:extLst>
                  <a:ext uri="{FF2B5EF4-FFF2-40B4-BE49-F238E27FC236}">
                    <a16:creationId xmlns:a16="http://schemas.microsoft.com/office/drawing/2014/main" id="{91A657C4-EFB8-4E73-ADED-EF2AAA35F884}"/>
                  </a:ext>
                </a:extLst>
              </p:cNvPr>
              <p:cNvPicPr>
                <a:picLocks noChangeAspect="1"/>
              </p:cNvPicPr>
              <p:nvPr/>
            </p:nvPicPr>
            <p:blipFill>
              <a:blip r:embed="rId13"/>
              <a:srcRect/>
              <a:stretch/>
            </p:blipFill>
            <p:spPr>
              <a:xfrm>
                <a:off x="15833111" y="1602453"/>
                <a:ext cx="323108" cy="323108"/>
              </a:xfrm>
              <a:prstGeom prst="rect">
                <a:avLst/>
              </a:prstGeom>
            </p:spPr>
          </p:pic>
          <p:grpSp>
            <p:nvGrpSpPr>
              <p:cNvPr id="177" name="Group 176" descr="factory, manufacturing">
                <a:extLst>
                  <a:ext uri="{FF2B5EF4-FFF2-40B4-BE49-F238E27FC236}">
                    <a16:creationId xmlns:a16="http://schemas.microsoft.com/office/drawing/2014/main" id="{BDEEA74B-73C3-46DC-9345-7DDAD20F0487}"/>
                  </a:ext>
                </a:extLst>
              </p:cNvPr>
              <p:cNvGrpSpPr/>
              <p:nvPr/>
            </p:nvGrpSpPr>
            <p:grpSpPr>
              <a:xfrm>
                <a:off x="18293683" y="1629114"/>
                <a:ext cx="385145" cy="269787"/>
                <a:chOff x="4298951" y="1169989"/>
                <a:chExt cx="328613" cy="230188"/>
              </a:xfrm>
            </p:grpSpPr>
            <p:sp>
              <p:nvSpPr>
                <p:cNvPr id="178" name="Rectangle 177">
                  <a:extLst>
                    <a:ext uri="{FF2B5EF4-FFF2-40B4-BE49-F238E27FC236}">
                      <a16:creationId xmlns:a16="http://schemas.microsoft.com/office/drawing/2014/main" id="{435341CC-8AD9-4330-B631-775B0A30A51A}"/>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78">
                  <a:extLst>
                    <a:ext uri="{FF2B5EF4-FFF2-40B4-BE49-F238E27FC236}">
                      <a16:creationId xmlns:a16="http://schemas.microsoft.com/office/drawing/2014/main" id="{9611DE57-BC46-44E7-9545-94A8FD50B2B7}"/>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03BEF3D9-35AE-4D05-AE1C-436F9FB304E0}"/>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E661F790-F14D-469B-8435-61AA5F96F3C1}"/>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55DBF629-ED31-4801-90C7-2F77B86F69FC}"/>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F3488E54-709F-439B-9D21-ADE516659581}"/>
                </a:ext>
              </a:extLst>
            </p:cNvPr>
            <p:cNvGrpSpPr/>
            <p:nvPr/>
          </p:nvGrpSpPr>
          <p:grpSpPr>
            <a:xfrm>
              <a:off x="6139526" y="4526773"/>
              <a:ext cx="5044206" cy="1483241"/>
              <a:chOff x="6139526" y="4526773"/>
              <a:chExt cx="5044206" cy="1483241"/>
            </a:xfrm>
          </p:grpSpPr>
          <p:grpSp>
            <p:nvGrpSpPr>
              <p:cNvPr id="95" name="Group 94">
                <a:extLst>
                  <a:ext uri="{FF2B5EF4-FFF2-40B4-BE49-F238E27FC236}">
                    <a16:creationId xmlns:a16="http://schemas.microsoft.com/office/drawing/2014/main" id="{C17BB669-AE61-4FAA-873D-999A23B94A01}"/>
                  </a:ext>
                </a:extLst>
              </p:cNvPr>
              <p:cNvGrpSpPr/>
              <p:nvPr/>
            </p:nvGrpSpPr>
            <p:grpSpPr>
              <a:xfrm>
                <a:off x="6139526" y="4526773"/>
                <a:ext cx="5044170" cy="281338"/>
                <a:chOff x="6139526" y="4526773"/>
                <a:chExt cx="5044170" cy="281338"/>
              </a:xfrm>
            </p:grpSpPr>
            <p:pic>
              <p:nvPicPr>
                <p:cNvPr id="144" name="Graphic 143">
                  <a:extLst>
                    <a:ext uri="{FF2B5EF4-FFF2-40B4-BE49-F238E27FC236}">
                      <a16:creationId xmlns:a16="http://schemas.microsoft.com/office/drawing/2014/main" id="{53BC98B5-115F-47F4-AFA5-D0F8AF1784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9526" y="4526773"/>
                  <a:ext cx="281337" cy="281338"/>
                </a:xfrm>
                <a:prstGeom prst="rect">
                  <a:avLst/>
                </a:prstGeom>
              </p:spPr>
            </p:pic>
            <p:pic>
              <p:nvPicPr>
                <p:cNvPr id="145" name="Graphic 144">
                  <a:extLst>
                    <a:ext uri="{FF2B5EF4-FFF2-40B4-BE49-F238E27FC236}">
                      <a16:creationId xmlns:a16="http://schemas.microsoft.com/office/drawing/2014/main" id="{73D95827-3A9C-431E-A35D-801E2D9D5A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4442" y="4526773"/>
                  <a:ext cx="281337" cy="281338"/>
                </a:xfrm>
                <a:prstGeom prst="rect">
                  <a:avLst/>
                </a:prstGeom>
              </p:spPr>
            </p:pic>
            <p:pic>
              <p:nvPicPr>
                <p:cNvPr id="146" name="Picture 145" descr="A close up of a sign&#10;&#10;Description automatically generated">
                  <a:extLst>
                    <a:ext uri="{FF2B5EF4-FFF2-40B4-BE49-F238E27FC236}">
                      <a16:creationId xmlns:a16="http://schemas.microsoft.com/office/drawing/2014/main" id="{616CBA78-AB1F-47FF-A393-9E9909DF2E9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51202" y="4526774"/>
                  <a:ext cx="290038" cy="281337"/>
                </a:xfrm>
                <a:prstGeom prst="rect">
                  <a:avLst/>
                </a:prstGeom>
              </p:spPr>
            </p:pic>
            <p:pic>
              <p:nvPicPr>
                <p:cNvPr id="147" name="Picture 146" descr="A close up of a sign&#10;&#10;Description automatically generated">
                  <a:extLst>
                    <a:ext uri="{FF2B5EF4-FFF2-40B4-BE49-F238E27FC236}">
                      <a16:creationId xmlns:a16="http://schemas.microsoft.com/office/drawing/2014/main" id="{C1A6B249-3415-496E-A9B0-5B8F361DB8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822" y="4526774"/>
                  <a:ext cx="290038" cy="281337"/>
                </a:xfrm>
                <a:prstGeom prst="rect">
                  <a:avLst/>
                </a:prstGeom>
              </p:spPr>
            </p:pic>
            <p:pic>
              <p:nvPicPr>
                <p:cNvPr id="148" name="Graphic 147">
                  <a:extLst>
                    <a:ext uri="{FF2B5EF4-FFF2-40B4-BE49-F238E27FC236}">
                      <a16:creationId xmlns:a16="http://schemas.microsoft.com/office/drawing/2014/main" id="{5DFB7F26-8D5A-466A-83D9-2383A51456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02359" y="4526773"/>
                  <a:ext cx="281337" cy="281338"/>
                </a:xfrm>
                <a:prstGeom prst="rect">
                  <a:avLst/>
                </a:prstGeom>
              </p:spPr>
            </p:pic>
            <p:pic>
              <p:nvPicPr>
                <p:cNvPr id="149" name="Graphic 148">
                  <a:extLst>
                    <a:ext uri="{FF2B5EF4-FFF2-40B4-BE49-F238E27FC236}">
                      <a16:creationId xmlns:a16="http://schemas.microsoft.com/office/drawing/2014/main" id="{5E258721-6C18-47CC-A60B-7F4DEED6FA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7445" y="4526773"/>
                  <a:ext cx="281337" cy="281338"/>
                </a:xfrm>
                <a:prstGeom prst="rect">
                  <a:avLst/>
                </a:prstGeom>
              </p:spPr>
            </p:pic>
            <p:pic>
              <p:nvPicPr>
                <p:cNvPr id="150" name="Graphic 149">
                  <a:extLst>
                    <a:ext uri="{FF2B5EF4-FFF2-40B4-BE49-F238E27FC236}">
                      <a16:creationId xmlns:a16="http://schemas.microsoft.com/office/drawing/2014/main" id="{58D05846-C697-4C4C-9021-DB8657FDB3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364" y="4526773"/>
                  <a:ext cx="281337" cy="281338"/>
                </a:xfrm>
                <a:prstGeom prst="rect">
                  <a:avLst/>
                </a:prstGeom>
              </p:spPr>
            </p:pic>
            <p:pic>
              <p:nvPicPr>
                <p:cNvPr id="151" name="Graphic 150">
                  <a:extLst>
                    <a:ext uri="{FF2B5EF4-FFF2-40B4-BE49-F238E27FC236}">
                      <a16:creationId xmlns:a16="http://schemas.microsoft.com/office/drawing/2014/main" id="{AC1A94D0-FDE2-4365-9206-68D6DA9D35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283" y="4526773"/>
                  <a:ext cx="281337" cy="281338"/>
                </a:xfrm>
                <a:prstGeom prst="rect">
                  <a:avLst/>
                </a:prstGeom>
              </p:spPr>
            </p:pic>
          </p:grpSp>
          <p:grpSp>
            <p:nvGrpSpPr>
              <p:cNvPr id="96" name="Group 95">
                <a:extLst>
                  <a:ext uri="{FF2B5EF4-FFF2-40B4-BE49-F238E27FC236}">
                    <a16:creationId xmlns:a16="http://schemas.microsoft.com/office/drawing/2014/main" id="{BEC7B551-A79B-4967-9E93-86F673122538}"/>
                  </a:ext>
                </a:extLst>
              </p:cNvPr>
              <p:cNvGrpSpPr/>
              <p:nvPr/>
            </p:nvGrpSpPr>
            <p:grpSpPr>
              <a:xfrm>
                <a:off x="6146773" y="5111254"/>
                <a:ext cx="5036887" cy="286971"/>
                <a:chOff x="6146773" y="5111254"/>
                <a:chExt cx="5036887" cy="286971"/>
              </a:xfrm>
            </p:grpSpPr>
            <p:pic>
              <p:nvPicPr>
                <p:cNvPr id="124" name="Graphic 123">
                  <a:extLst>
                    <a:ext uri="{FF2B5EF4-FFF2-40B4-BE49-F238E27FC236}">
                      <a16:creationId xmlns:a16="http://schemas.microsoft.com/office/drawing/2014/main" id="{47891E1F-B735-4EFF-A685-FAB490EE0C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5827" y="5111254"/>
                  <a:ext cx="281337" cy="281338"/>
                </a:xfrm>
                <a:prstGeom prst="rect">
                  <a:avLst/>
                </a:prstGeom>
              </p:spPr>
            </p:pic>
            <p:pic>
              <p:nvPicPr>
                <p:cNvPr id="125" name="Graphic 124">
                  <a:extLst>
                    <a:ext uri="{FF2B5EF4-FFF2-40B4-BE49-F238E27FC236}">
                      <a16:creationId xmlns:a16="http://schemas.microsoft.com/office/drawing/2014/main" id="{79C564CD-12EA-413C-B5A1-84651E743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1300" y="5111254"/>
                  <a:ext cx="281337" cy="281338"/>
                </a:xfrm>
                <a:prstGeom prst="rect">
                  <a:avLst/>
                </a:prstGeom>
              </p:spPr>
            </p:pic>
            <p:pic>
              <p:nvPicPr>
                <p:cNvPr id="126" name="Graphic 125">
                  <a:extLst>
                    <a:ext uri="{FF2B5EF4-FFF2-40B4-BE49-F238E27FC236}">
                      <a16:creationId xmlns:a16="http://schemas.microsoft.com/office/drawing/2014/main" id="{5D2922AE-7A84-4514-A7F4-4F2A382F86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6773" y="5116887"/>
                  <a:ext cx="281337" cy="281338"/>
                </a:xfrm>
                <a:prstGeom prst="rect">
                  <a:avLst/>
                </a:prstGeom>
              </p:spPr>
            </p:pic>
            <p:pic>
              <p:nvPicPr>
                <p:cNvPr id="132" name="Graphic 131">
                  <a:extLst>
                    <a:ext uri="{FF2B5EF4-FFF2-40B4-BE49-F238E27FC236}">
                      <a16:creationId xmlns:a16="http://schemas.microsoft.com/office/drawing/2014/main" id="{939A7C2D-B884-45DC-9EE4-3437D79FD7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354" y="5116887"/>
                  <a:ext cx="281337" cy="281338"/>
                </a:xfrm>
                <a:prstGeom prst="rect">
                  <a:avLst/>
                </a:prstGeom>
              </p:spPr>
            </p:pic>
            <p:pic>
              <p:nvPicPr>
                <p:cNvPr id="133" name="Graphic 132">
                  <a:extLst>
                    <a:ext uri="{FF2B5EF4-FFF2-40B4-BE49-F238E27FC236}">
                      <a16:creationId xmlns:a16="http://schemas.microsoft.com/office/drawing/2014/main" id="{A8F50D4B-4D12-4E31-9507-8FEFA8626B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4881" y="5116887"/>
                  <a:ext cx="281337" cy="281338"/>
                </a:xfrm>
                <a:prstGeom prst="rect">
                  <a:avLst/>
                </a:prstGeom>
              </p:spPr>
            </p:pic>
            <p:pic>
              <p:nvPicPr>
                <p:cNvPr id="139" name="Graphic 138">
                  <a:extLst>
                    <a:ext uri="{FF2B5EF4-FFF2-40B4-BE49-F238E27FC236}">
                      <a16:creationId xmlns:a16="http://schemas.microsoft.com/office/drawing/2014/main" id="{13BF0C3D-5C27-4A81-9202-08872F5FF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9408" y="5116887"/>
                  <a:ext cx="281337" cy="281338"/>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61B1BDF6-D906-486C-AB08-8EABBA95F4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93935" y="5111254"/>
                  <a:ext cx="290038" cy="281337"/>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12803993-365B-423C-BAF4-A5A643072B5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7163" y="5111254"/>
                  <a:ext cx="290038" cy="281337"/>
                </a:xfrm>
                <a:prstGeom prst="rect">
                  <a:avLst/>
                </a:prstGeom>
              </p:spPr>
            </p:pic>
            <p:pic>
              <p:nvPicPr>
                <p:cNvPr id="142" name="Picture 141" descr="A close up of a sign&#10;&#10;Description automatically generated">
                  <a:extLst>
                    <a:ext uri="{FF2B5EF4-FFF2-40B4-BE49-F238E27FC236}">
                      <a16:creationId xmlns:a16="http://schemas.microsoft.com/office/drawing/2014/main" id="{41BA9A48-D868-400B-A07C-206937ABB87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60391" y="5111254"/>
                  <a:ext cx="290038" cy="281337"/>
                </a:xfrm>
                <a:prstGeom prst="rect">
                  <a:avLst/>
                </a:prstGeom>
              </p:spPr>
            </p:pic>
            <p:pic>
              <p:nvPicPr>
                <p:cNvPr id="143" name="Picture 142" descr="A close up of a sign&#10;&#10;Description automatically generated">
                  <a:extLst>
                    <a:ext uri="{FF2B5EF4-FFF2-40B4-BE49-F238E27FC236}">
                      <a16:creationId xmlns:a16="http://schemas.microsoft.com/office/drawing/2014/main" id="{ED92C206-1EAF-4B1C-8E20-EB254D2E48E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93622" y="5111254"/>
                  <a:ext cx="290038" cy="281337"/>
                </a:xfrm>
                <a:prstGeom prst="rect">
                  <a:avLst/>
                </a:prstGeom>
              </p:spPr>
            </p:pic>
          </p:grpSp>
          <p:grpSp>
            <p:nvGrpSpPr>
              <p:cNvPr id="97" name="Group 96">
                <a:extLst>
                  <a:ext uri="{FF2B5EF4-FFF2-40B4-BE49-F238E27FC236}">
                    <a16:creationId xmlns:a16="http://schemas.microsoft.com/office/drawing/2014/main" id="{C9786708-03E8-4CF0-BEB0-8FA564546B59}"/>
                  </a:ext>
                </a:extLst>
              </p:cNvPr>
              <p:cNvGrpSpPr/>
              <p:nvPr/>
            </p:nvGrpSpPr>
            <p:grpSpPr>
              <a:xfrm>
                <a:off x="6154019" y="5721144"/>
                <a:ext cx="5029713" cy="288870"/>
                <a:chOff x="6154019" y="5721144"/>
                <a:chExt cx="5029713" cy="288870"/>
              </a:xfrm>
            </p:grpSpPr>
            <p:pic>
              <p:nvPicPr>
                <p:cNvPr id="101" name="Graphic 100">
                  <a:extLst>
                    <a:ext uri="{FF2B5EF4-FFF2-40B4-BE49-F238E27FC236}">
                      <a16:creationId xmlns:a16="http://schemas.microsoft.com/office/drawing/2014/main" id="{905085B0-1A48-48F4-83E5-16E8196907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391" y="5721144"/>
                  <a:ext cx="281337" cy="281338"/>
                </a:xfrm>
                <a:prstGeom prst="rect">
                  <a:avLst/>
                </a:prstGeom>
              </p:spPr>
            </p:pic>
            <p:pic>
              <p:nvPicPr>
                <p:cNvPr id="102" name="Graphic 101">
                  <a:extLst>
                    <a:ext uri="{FF2B5EF4-FFF2-40B4-BE49-F238E27FC236}">
                      <a16:creationId xmlns:a16="http://schemas.microsoft.com/office/drawing/2014/main" id="{88D6FE5C-DDFF-49D3-9091-5D377A00D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4019" y="5721144"/>
                  <a:ext cx="281337" cy="281338"/>
                </a:xfrm>
                <a:prstGeom prst="rect">
                  <a:avLst/>
                </a:prstGeom>
              </p:spPr>
            </p:pic>
            <p:pic>
              <p:nvPicPr>
                <p:cNvPr id="104" name="Picture 103" descr="A close up of a sign&#10;&#10;Description automatically generated">
                  <a:extLst>
                    <a:ext uri="{FF2B5EF4-FFF2-40B4-BE49-F238E27FC236}">
                      <a16:creationId xmlns:a16="http://schemas.microsoft.com/office/drawing/2014/main" id="{1C94A277-DAE4-4DC1-A0C1-7928395D9B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6763" y="5728677"/>
                  <a:ext cx="290038" cy="281337"/>
                </a:xfrm>
                <a:prstGeom prst="rect">
                  <a:avLst/>
                </a:prstGeom>
              </p:spPr>
            </p:pic>
            <p:pic>
              <p:nvPicPr>
                <p:cNvPr id="105" name="Picture 104" descr="A close up of a sign&#10;&#10;Description automatically generated">
                  <a:extLst>
                    <a:ext uri="{FF2B5EF4-FFF2-40B4-BE49-F238E27FC236}">
                      <a16:creationId xmlns:a16="http://schemas.microsoft.com/office/drawing/2014/main" id="{C4AB96ED-0F1D-4319-95FF-5D450D4854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6836" y="5728677"/>
                  <a:ext cx="290038" cy="281337"/>
                </a:xfrm>
                <a:prstGeom prst="rect">
                  <a:avLst/>
                </a:prstGeom>
              </p:spPr>
            </p:pic>
            <p:pic>
              <p:nvPicPr>
                <p:cNvPr id="112" name="Graphic 111">
                  <a:extLst>
                    <a:ext uri="{FF2B5EF4-FFF2-40B4-BE49-F238E27FC236}">
                      <a16:creationId xmlns:a16="http://schemas.microsoft.com/office/drawing/2014/main" id="{780687C9-1849-4B9F-9CE6-02F5F0F7F5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909" y="5728570"/>
                  <a:ext cx="281337" cy="281338"/>
                </a:xfrm>
                <a:prstGeom prst="rect">
                  <a:avLst/>
                </a:prstGeom>
              </p:spPr>
            </p:pic>
            <p:pic>
              <p:nvPicPr>
                <p:cNvPr id="113" name="Graphic 112">
                  <a:extLst>
                    <a:ext uri="{FF2B5EF4-FFF2-40B4-BE49-F238E27FC236}">
                      <a16:creationId xmlns:a16="http://schemas.microsoft.com/office/drawing/2014/main" id="{F2CBBC6D-77FC-4CAF-8CFE-8A6898D80A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8281" y="5728570"/>
                  <a:ext cx="281337" cy="281338"/>
                </a:xfrm>
                <a:prstGeom prst="rect">
                  <a:avLst/>
                </a:prstGeom>
              </p:spPr>
            </p:pic>
            <p:pic>
              <p:nvPicPr>
                <p:cNvPr id="114" name="Graphic 113">
                  <a:extLst>
                    <a:ext uri="{FF2B5EF4-FFF2-40B4-BE49-F238E27FC236}">
                      <a16:creationId xmlns:a16="http://schemas.microsoft.com/office/drawing/2014/main" id="{6492F964-F9AE-4F9A-9BA0-2DAB3731F2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653" y="5728570"/>
                  <a:ext cx="281337" cy="281338"/>
                </a:xfrm>
                <a:prstGeom prst="rect">
                  <a:avLst/>
                </a:prstGeom>
              </p:spPr>
            </p:pic>
            <p:pic>
              <p:nvPicPr>
                <p:cNvPr id="115" name="Graphic 114">
                  <a:extLst>
                    <a:ext uri="{FF2B5EF4-FFF2-40B4-BE49-F238E27FC236}">
                      <a16:creationId xmlns:a16="http://schemas.microsoft.com/office/drawing/2014/main" id="{E15919F2-5260-4BEE-80B8-1A8A3CD87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1025" y="5728570"/>
                  <a:ext cx="281337" cy="281338"/>
                </a:xfrm>
                <a:prstGeom prst="rect">
                  <a:avLst/>
                </a:prstGeom>
              </p:spPr>
            </p:pic>
            <p:pic>
              <p:nvPicPr>
                <p:cNvPr id="116" name="Graphic 115">
                  <a:extLst>
                    <a:ext uri="{FF2B5EF4-FFF2-40B4-BE49-F238E27FC236}">
                      <a16:creationId xmlns:a16="http://schemas.microsoft.com/office/drawing/2014/main" id="{A950B668-7536-4951-9F76-2C0F31863D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2395" y="5728570"/>
                  <a:ext cx="281337" cy="281338"/>
                </a:xfrm>
                <a:prstGeom prst="rect">
                  <a:avLst/>
                </a:prstGeom>
              </p:spPr>
            </p:pic>
          </p:grpSp>
        </p:grpSp>
      </p:grpSp>
      <p:pic>
        <p:nvPicPr>
          <p:cNvPr id="3" name="Graphic 2" descr="Azure Arc logo">
            <a:extLst>
              <a:ext uri="{FF2B5EF4-FFF2-40B4-BE49-F238E27FC236}">
                <a16:creationId xmlns:a16="http://schemas.microsoft.com/office/drawing/2014/main" id="{87502FA5-6B4F-47AE-8BAA-F60452CF3D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81950" y="3321927"/>
            <a:ext cx="490408" cy="490408"/>
          </a:xfrm>
          <a:prstGeom prst="rect">
            <a:avLst/>
          </a:prstGeom>
        </p:spPr>
      </p:pic>
    </p:spTree>
    <p:extLst>
      <p:ext uri="{BB962C8B-B14F-4D97-AF65-F5344CB8AC3E}">
        <p14:creationId xmlns:p14="http://schemas.microsoft.com/office/powerpoint/2010/main" val="6642772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Arrow Connector 98">
            <a:extLst>
              <a:ext uri="{FF2B5EF4-FFF2-40B4-BE49-F238E27FC236}">
                <a16:creationId xmlns:a16="http://schemas.microsoft.com/office/drawing/2014/main" id="{605D9219-16CF-436F-A315-A89CD35F81CD}"/>
              </a:ext>
              <a:ext uri="{C183D7F6-B498-43B3-948B-1728B52AA6E4}">
                <adec:decorative xmlns:adec="http://schemas.microsoft.com/office/drawing/2017/decorative" val="1"/>
              </a:ext>
            </a:extLst>
          </p:cNvPr>
          <p:cNvCxnSpPr>
            <a:cxnSpLocks/>
          </p:cNvCxnSpPr>
          <p:nvPr/>
        </p:nvCxnSpPr>
        <p:spPr>
          <a:xfrm>
            <a:off x="1504624" y="2555320"/>
            <a:ext cx="0" cy="710494"/>
          </a:xfrm>
          <a:prstGeom prst="straightConnector1">
            <a:avLst/>
          </a:prstGeom>
          <a:noFill/>
          <a:ln w="12700" cap="flat" cmpd="sng" algn="ctr">
            <a:solidFill>
              <a:schemeClr val="accent1"/>
            </a:solidFill>
            <a:prstDash val="solid"/>
            <a:headEnd type="triangle" w="med" len="sm"/>
            <a:tailEnd type="triangle" w="med" len="sm"/>
          </a:ln>
          <a:effectLst/>
        </p:spPr>
      </p:cxnSp>
      <p:grpSp>
        <p:nvGrpSpPr>
          <p:cNvPr id="189" name="Group 188" descr="Microsoft Azure&#10;">
            <a:extLst>
              <a:ext uri="{FF2B5EF4-FFF2-40B4-BE49-F238E27FC236}">
                <a16:creationId xmlns:a16="http://schemas.microsoft.com/office/drawing/2014/main" id="{1087A3C1-C966-4E6F-9998-63004A560901}"/>
              </a:ext>
            </a:extLst>
          </p:cNvPr>
          <p:cNvGrpSpPr/>
          <p:nvPr/>
        </p:nvGrpSpPr>
        <p:grpSpPr>
          <a:xfrm>
            <a:off x="859773" y="2807426"/>
            <a:ext cx="1289702" cy="238090"/>
            <a:chOff x="9047655" y="4267526"/>
            <a:chExt cx="1685927" cy="311236"/>
          </a:xfrm>
          <a:solidFill>
            <a:schemeClr val="bg1"/>
          </a:solidFill>
        </p:grpSpPr>
        <p:pic>
          <p:nvPicPr>
            <p:cNvPr id="190" name="Picture 189" descr="A picture containing drawing&#10;&#10;Description automatically generated">
              <a:extLst>
                <a:ext uri="{FF2B5EF4-FFF2-40B4-BE49-F238E27FC236}">
                  <a16:creationId xmlns:a16="http://schemas.microsoft.com/office/drawing/2014/main" id="{351378AB-4403-47D7-9BFA-35D8D54DCF83}"/>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267526"/>
              <a:ext cx="295941" cy="310902"/>
            </a:xfrm>
            <a:prstGeom prst="rect">
              <a:avLst/>
            </a:prstGeom>
            <a:grpFill/>
          </p:spPr>
        </p:pic>
        <p:pic>
          <p:nvPicPr>
            <p:cNvPr id="193" name="Picture 192" descr="A picture containing drawing&#10;&#10;Description automatically generated">
              <a:extLst>
                <a:ext uri="{FF2B5EF4-FFF2-40B4-BE49-F238E27FC236}">
                  <a16:creationId xmlns:a16="http://schemas.microsoft.com/office/drawing/2014/main" id="{8A7B89D9-BF3E-4081-93A5-58CDA410A3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267526"/>
              <a:ext cx="1389985" cy="311236"/>
            </a:xfrm>
            <a:prstGeom prst="rect">
              <a:avLst/>
            </a:prstGeom>
            <a:grpFill/>
          </p:spPr>
        </p:pic>
      </p:grpSp>
      <p:sp>
        <p:nvSpPr>
          <p:cNvPr id="89" name="Title 1">
            <a:extLst>
              <a:ext uri="{FF2B5EF4-FFF2-40B4-BE49-F238E27FC236}">
                <a16:creationId xmlns:a16="http://schemas.microsoft.com/office/drawing/2014/main" id="{E8DDC685-79BE-4A43-A703-7AE8C142066C}"/>
              </a:ext>
            </a:extLst>
          </p:cNvPr>
          <p:cNvSpPr>
            <a:spLocks noGrp="1"/>
          </p:cNvSpPr>
          <p:nvPr>
            <p:ph type="title"/>
          </p:nvPr>
        </p:nvSpPr>
        <p:spPr>
          <a:xfrm>
            <a:off x="588263" y="457200"/>
            <a:ext cx="11018520" cy="861774"/>
          </a:xfrm>
        </p:spPr>
        <p:txBody>
          <a:bodyPr/>
          <a:lstStyle/>
          <a:p>
            <a:r>
              <a:rPr lang="en-US"/>
              <a:t>Azure Lighthouse and Azure Arc</a:t>
            </a:r>
            <a:br>
              <a:rPr lang="en-US"/>
            </a:br>
            <a:r>
              <a:rPr lang="en-US" sz="2000">
                <a:latin typeface="+mn-lt"/>
              </a:rPr>
              <a:t>Azure Arc extends Azure management, services, and Azure Lighthouse anywhere</a:t>
            </a:r>
          </a:p>
        </p:txBody>
      </p:sp>
      <p:sp>
        <p:nvSpPr>
          <p:cNvPr id="93" name="Rectangle 92">
            <a:extLst>
              <a:ext uri="{FF2B5EF4-FFF2-40B4-BE49-F238E27FC236}">
                <a16:creationId xmlns:a16="http://schemas.microsoft.com/office/drawing/2014/main" id="{BE3E99F6-A04E-4A9A-8938-6F624F4C0764}"/>
              </a:ext>
            </a:extLst>
          </p:cNvPr>
          <p:cNvSpPr/>
          <p:nvPr/>
        </p:nvSpPr>
        <p:spPr>
          <a:xfrm>
            <a:off x="872684" y="1417314"/>
            <a:ext cx="1263880" cy="11380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731520" rIns="18288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Your Practices</a:t>
            </a:r>
          </a:p>
        </p:txBody>
      </p:sp>
      <p:pic>
        <p:nvPicPr>
          <p:cNvPr id="94" name="Graphic 93" descr="Users">
            <a:extLst>
              <a:ext uri="{FF2B5EF4-FFF2-40B4-BE49-F238E27FC236}">
                <a16:creationId xmlns:a16="http://schemas.microsoft.com/office/drawing/2014/main" id="{92094BE3-862E-43BE-873D-542D153A05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0480" y="1372897"/>
            <a:ext cx="746868" cy="746868"/>
          </a:xfrm>
          <a:prstGeom prst="rect">
            <a:avLst/>
          </a:prstGeom>
        </p:spPr>
      </p:pic>
      <p:sp>
        <p:nvSpPr>
          <p:cNvPr id="107" name="Rectangle 106">
            <a:extLst>
              <a:ext uri="{FF2B5EF4-FFF2-40B4-BE49-F238E27FC236}">
                <a16:creationId xmlns:a16="http://schemas.microsoft.com/office/drawing/2014/main" id="{074E6B43-C2CC-42FF-9925-83FEE9E393C5}"/>
              </a:ext>
              <a:ext uri="{C183D7F6-B498-43B3-948B-1728B52AA6E4}">
                <adec:decorative xmlns:adec="http://schemas.microsoft.com/office/drawing/2017/decorative" val="1"/>
              </a:ext>
            </a:extLst>
          </p:cNvPr>
          <p:cNvSpPr/>
          <p:nvPr/>
        </p:nvSpPr>
        <p:spPr>
          <a:xfrm>
            <a:off x="1819543" y="559336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10" name="TextBox 109">
            <a:extLst>
              <a:ext uri="{FF2B5EF4-FFF2-40B4-BE49-F238E27FC236}">
                <a16:creationId xmlns:a16="http://schemas.microsoft.com/office/drawing/2014/main" id="{A5FE0DD5-B17D-4E6D-A991-8DB85A1E4DBB}"/>
              </a:ext>
            </a:extLst>
          </p:cNvPr>
          <p:cNvSpPr txBox="1"/>
          <p:nvPr/>
        </p:nvSpPr>
        <p:spPr>
          <a:xfrm>
            <a:off x="1877318" y="5778238"/>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grpSp>
        <p:nvGrpSpPr>
          <p:cNvPr id="12" name="Group 11">
            <a:extLst>
              <a:ext uri="{FF2B5EF4-FFF2-40B4-BE49-F238E27FC236}">
                <a16:creationId xmlns:a16="http://schemas.microsoft.com/office/drawing/2014/main" id="{AF4CFA24-F492-434C-98EE-CE7F656BFD8D}"/>
              </a:ext>
              <a:ext uri="{C183D7F6-B498-43B3-948B-1728B52AA6E4}">
                <adec:decorative xmlns:adec="http://schemas.microsoft.com/office/drawing/2017/decorative" val="1"/>
              </a:ext>
            </a:extLst>
          </p:cNvPr>
          <p:cNvGrpSpPr/>
          <p:nvPr/>
        </p:nvGrpSpPr>
        <p:grpSpPr>
          <a:xfrm>
            <a:off x="2865701" y="5667281"/>
            <a:ext cx="1701763" cy="397241"/>
            <a:chOff x="2923163" y="5780424"/>
            <a:chExt cx="1735887" cy="405207"/>
          </a:xfrm>
        </p:grpSpPr>
        <p:pic>
          <p:nvPicPr>
            <p:cNvPr id="108" name="Graphic 107">
              <a:extLst>
                <a:ext uri="{FF2B5EF4-FFF2-40B4-BE49-F238E27FC236}">
                  <a16:creationId xmlns:a16="http://schemas.microsoft.com/office/drawing/2014/main" id="{5868E051-651F-4FCD-8318-E346EFA4FA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09" name="Graphic 108">
              <a:extLst>
                <a:ext uri="{FF2B5EF4-FFF2-40B4-BE49-F238E27FC236}">
                  <a16:creationId xmlns:a16="http://schemas.microsoft.com/office/drawing/2014/main" id="{A9DCD73A-C48B-41F2-8F84-95D3A83C50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11" name="Picture 110" descr="A close up of a sign&#10;&#10;Description automatically generated">
              <a:extLst>
                <a:ext uri="{FF2B5EF4-FFF2-40B4-BE49-F238E27FC236}">
                  <a16:creationId xmlns:a16="http://schemas.microsoft.com/office/drawing/2014/main" id="{ABF46091-782F-4485-90A1-F14BFBB006C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cxnSp>
        <p:nvCxnSpPr>
          <p:cNvPr id="101" name="Straight Arrow Connector 100">
            <a:extLst>
              <a:ext uri="{FF2B5EF4-FFF2-40B4-BE49-F238E27FC236}">
                <a16:creationId xmlns:a16="http://schemas.microsoft.com/office/drawing/2014/main" id="{E4D8F701-36B3-4008-9D21-EF3B61FED6C9}"/>
              </a:ext>
              <a:ext uri="{C183D7F6-B498-43B3-948B-1728B52AA6E4}">
                <adec:decorative xmlns:adec="http://schemas.microsoft.com/office/drawing/2017/decorative" val="1"/>
              </a:ext>
            </a:extLst>
          </p:cNvPr>
          <p:cNvCxnSpPr>
            <a:cxnSpLocks/>
          </p:cNvCxnSpPr>
          <p:nvPr/>
        </p:nvCxnSpPr>
        <p:spPr>
          <a:xfrm flipH="1">
            <a:off x="4184364" y="3867343"/>
            <a:ext cx="1" cy="1124177"/>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02" name="Straight Arrow Connector 101">
            <a:extLst>
              <a:ext uri="{FF2B5EF4-FFF2-40B4-BE49-F238E27FC236}">
                <a16:creationId xmlns:a16="http://schemas.microsoft.com/office/drawing/2014/main" id="{6D4B06BC-23F7-4103-B2BD-B639D2DCB85D}"/>
              </a:ext>
              <a:ext uri="{C183D7F6-B498-43B3-948B-1728B52AA6E4}">
                <adec:decorative xmlns:adec="http://schemas.microsoft.com/office/drawing/2017/decorative" val="1"/>
              </a:ext>
            </a:extLst>
          </p:cNvPr>
          <p:cNvCxnSpPr>
            <a:cxnSpLocks/>
          </p:cNvCxnSpPr>
          <p:nvPr/>
        </p:nvCxnSpPr>
        <p:spPr>
          <a:xfrm flipH="1">
            <a:off x="3801264" y="3867343"/>
            <a:ext cx="1" cy="503215"/>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03" name="Straight Arrow Connector 102">
            <a:extLst>
              <a:ext uri="{FF2B5EF4-FFF2-40B4-BE49-F238E27FC236}">
                <a16:creationId xmlns:a16="http://schemas.microsoft.com/office/drawing/2014/main" id="{58802D74-DA9D-4962-BA75-F54849AED658}"/>
              </a:ext>
              <a:ext uri="{C183D7F6-B498-43B3-948B-1728B52AA6E4}">
                <adec:decorative xmlns:adec="http://schemas.microsoft.com/office/drawing/2017/decorative" val="1"/>
              </a:ext>
            </a:extLst>
          </p:cNvPr>
          <p:cNvCxnSpPr>
            <a:cxnSpLocks/>
          </p:cNvCxnSpPr>
          <p:nvPr/>
        </p:nvCxnSpPr>
        <p:spPr>
          <a:xfrm>
            <a:off x="4567463" y="3866319"/>
            <a:ext cx="0" cy="1713479"/>
          </a:xfrm>
          <a:prstGeom prst="straightConnector1">
            <a:avLst/>
          </a:prstGeom>
          <a:noFill/>
          <a:ln w="12700" cap="flat" cmpd="sng" algn="ctr">
            <a:solidFill>
              <a:schemeClr val="accent1"/>
            </a:solidFill>
            <a:prstDash val="solid"/>
            <a:headEnd type="triangle" w="med" len="sm"/>
            <a:tailEnd type="triangle" w="med" len="sm"/>
          </a:ln>
          <a:effectLst/>
        </p:spPr>
      </p:cxnSp>
      <p:sp>
        <p:nvSpPr>
          <p:cNvPr id="163" name="Rectangle 162">
            <a:extLst>
              <a:ext uri="{FF2B5EF4-FFF2-40B4-BE49-F238E27FC236}">
                <a16:creationId xmlns:a16="http://schemas.microsoft.com/office/drawing/2014/main" id="{FF17E02D-DEBD-4A11-A585-2A1036D14C6F}"/>
              </a:ext>
              <a:ext uri="{C183D7F6-B498-43B3-948B-1728B52AA6E4}">
                <adec:decorative xmlns:adec="http://schemas.microsoft.com/office/drawing/2017/decorative" val="1"/>
              </a:ext>
            </a:extLst>
          </p:cNvPr>
          <p:cNvSpPr/>
          <p:nvPr/>
        </p:nvSpPr>
        <p:spPr>
          <a:xfrm>
            <a:off x="1449038" y="498257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4" name="TextBox 163">
            <a:extLst>
              <a:ext uri="{FF2B5EF4-FFF2-40B4-BE49-F238E27FC236}">
                <a16:creationId xmlns:a16="http://schemas.microsoft.com/office/drawing/2014/main" id="{E996CA4F-7362-4B30-91C2-92FD5E4B24AB}"/>
              </a:ext>
            </a:extLst>
          </p:cNvPr>
          <p:cNvSpPr txBox="1"/>
          <p:nvPr/>
        </p:nvSpPr>
        <p:spPr>
          <a:xfrm>
            <a:off x="1506813"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grpSp>
        <p:nvGrpSpPr>
          <p:cNvPr id="183" name="Group 182">
            <a:extLst>
              <a:ext uri="{FF2B5EF4-FFF2-40B4-BE49-F238E27FC236}">
                <a16:creationId xmlns:a16="http://schemas.microsoft.com/office/drawing/2014/main" id="{2902C996-31A2-4D4A-A3A3-B33330B0FDBE}"/>
              </a:ext>
              <a:ext uri="{C183D7F6-B498-43B3-948B-1728B52AA6E4}">
                <adec:decorative xmlns:adec="http://schemas.microsoft.com/office/drawing/2017/decorative" val="1"/>
              </a:ext>
            </a:extLst>
          </p:cNvPr>
          <p:cNvGrpSpPr/>
          <p:nvPr/>
        </p:nvGrpSpPr>
        <p:grpSpPr>
          <a:xfrm>
            <a:off x="2495195" y="5056491"/>
            <a:ext cx="1701763" cy="397241"/>
            <a:chOff x="2923163" y="5780424"/>
            <a:chExt cx="1735887" cy="405207"/>
          </a:xfrm>
        </p:grpSpPr>
        <p:pic>
          <p:nvPicPr>
            <p:cNvPr id="187" name="Graphic 186">
              <a:extLst>
                <a:ext uri="{FF2B5EF4-FFF2-40B4-BE49-F238E27FC236}">
                  <a16:creationId xmlns:a16="http://schemas.microsoft.com/office/drawing/2014/main" id="{174032C9-F536-4FB8-BB44-23E97151A9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91" name="Graphic 190">
              <a:extLst>
                <a:ext uri="{FF2B5EF4-FFF2-40B4-BE49-F238E27FC236}">
                  <a16:creationId xmlns:a16="http://schemas.microsoft.com/office/drawing/2014/main" id="{B820F011-5892-47D2-8170-4BFDF05DA6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380EF35D-CE1A-4001-9D98-4AD38E06515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201" name="Rectangle 200">
            <a:extLst>
              <a:ext uri="{FF2B5EF4-FFF2-40B4-BE49-F238E27FC236}">
                <a16:creationId xmlns:a16="http://schemas.microsoft.com/office/drawing/2014/main" id="{280F88C4-0CC9-42CE-BB29-9692890BD117}"/>
              </a:ext>
              <a:ext uri="{C183D7F6-B498-43B3-948B-1728B52AA6E4}">
                <adec:decorative xmlns:adec="http://schemas.microsoft.com/office/drawing/2017/decorative" val="1"/>
              </a:ext>
            </a:extLst>
          </p:cNvPr>
          <p:cNvSpPr/>
          <p:nvPr/>
        </p:nvSpPr>
        <p:spPr>
          <a:xfrm>
            <a:off x="1052705" y="4387143"/>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203" name="TextBox 202">
            <a:extLst>
              <a:ext uri="{FF2B5EF4-FFF2-40B4-BE49-F238E27FC236}">
                <a16:creationId xmlns:a16="http://schemas.microsoft.com/office/drawing/2014/main" id="{023D7CA0-BCFC-49B7-83E8-778C134A738C}"/>
              </a:ext>
            </a:extLst>
          </p:cNvPr>
          <p:cNvSpPr txBox="1"/>
          <p:nvPr/>
        </p:nvSpPr>
        <p:spPr>
          <a:xfrm>
            <a:off x="1110480" y="4572017"/>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206" name="Group 205">
            <a:extLst>
              <a:ext uri="{FF2B5EF4-FFF2-40B4-BE49-F238E27FC236}">
                <a16:creationId xmlns:a16="http://schemas.microsoft.com/office/drawing/2014/main" id="{7117338A-371F-4E23-9C17-6EB9EEDFF937}"/>
              </a:ext>
              <a:ext uri="{C183D7F6-B498-43B3-948B-1728B52AA6E4}">
                <adec:decorative xmlns:adec="http://schemas.microsoft.com/office/drawing/2017/decorative" val="1"/>
              </a:ext>
            </a:extLst>
          </p:cNvPr>
          <p:cNvGrpSpPr/>
          <p:nvPr/>
        </p:nvGrpSpPr>
        <p:grpSpPr>
          <a:xfrm>
            <a:off x="2098862" y="4461060"/>
            <a:ext cx="1701763" cy="397241"/>
            <a:chOff x="2923163" y="5780424"/>
            <a:chExt cx="1735887" cy="405207"/>
          </a:xfrm>
        </p:grpSpPr>
        <p:pic>
          <p:nvPicPr>
            <p:cNvPr id="209" name="Graphic 208">
              <a:extLst>
                <a:ext uri="{FF2B5EF4-FFF2-40B4-BE49-F238E27FC236}">
                  <a16:creationId xmlns:a16="http://schemas.microsoft.com/office/drawing/2014/main" id="{12598005-9EDE-43E5-A210-DDAF3F34C4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216" name="Graphic 215">
              <a:extLst>
                <a:ext uri="{FF2B5EF4-FFF2-40B4-BE49-F238E27FC236}">
                  <a16:creationId xmlns:a16="http://schemas.microsoft.com/office/drawing/2014/main" id="{315B1BA3-927A-435C-B425-FB88503D5B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218" name="Picture 217" descr="A close up of a sign&#10;&#10;Description automatically generated">
              <a:extLst>
                <a:ext uri="{FF2B5EF4-FFF2-40B4-BE49-F238E27FC236}">
                  <a16:creationId xmlns:a16="http://schemas.microsoft.com/office/drawing/2014/main" id="{C33CF45F-987D-4732-8E82-F2E086DC4E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5" name="Rectangle 4">
            <a:extLst>
              <a:ext uri="{FF2B5EF4-FFF2-40B4-BE49-F238E27FC236}">
                <a16:creationId xmlns:a16="http://schemas.microsoft.com/office/drawing/2014/main" id="{1216D328-CD45-4086-9C5D-3713D63A0CE4}"/>
              </a:ext>
            </a:extLst>
          </p:cNvPr>
          <p:cNvSpPr/>
          <p:nvPr/>
        </p:nvSpPr>
        <p:spPr>
          <a:xfrm>
            <a:off x="543854"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Lighthouse</a:t>
            </a:r>
          </a:p>
        </p:txBody>
      </p:sp>
      <p:sp>
        <p:nvSpPr>
          <p:cNvPr id="6" name="Rectangle 5">
            <a:extLst>
              <a:ext uri="{FF2B5EF4-FFF2-40B4-BE49-F238E27FC236}">
                <a16:creationId xmlns:a16="http://schemas.microsoft.com/office/drawing/2014/main" id="{91AAFBD2-C9D7-4D41-BC3A-2C5FE138C5E5}"/>
              </a:ext>
            </a:extLst>
          </p:cNvPr>
          <p:cNvSpPr/>
          <p:nvPr/>
        </p:nvSpPr>
        <p:spPr>
          <a:xfrm>
            <a:off x="2700993"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Management</a:t>
            </a:r>
          </a:p>
        </p:txBody>
      </p:sp>
      <p:cxnSp>
        <p:nvCxnSpPr>
          <p:cNvPr id="7" name="Straight Arrow Connector 6">
            <a:extLst>
              <a:ext uri="{FF2B5EF4-FFF2-40B4-BE49-F238E27FC236}">
                <a16:creationId xmlns:a16="http://schemas.microsoft.com/office/drawing/2014/main" id="{A822D54A-6781-48D2-B014-5DB08C076D5F}"/>
              </a:ext>
              <a:ext uri="{C183D7F6-B498-43B3-948B-1728B52AA6E4}">
                <adec:decorative xmlns:adec="http://schemas.microsoft.com/office/drawing/2017/decorative" val="1"/>
              </a:ext>
            </a:extLst>
          </p:cNvPr>
          <p:cNvCxnSpPr>
            <a:cxnSpLocks/>
            <a:stCxn id="5" idx="3"/>
            <a:endCxn id="6" idx="1"/>
          </p:cNvCxnSpPr>
          <p:nvPr/>
        </p:nvCxnSpPr>
        <p:spPr>
          <a:xfrm>
            <a:off x="2465395" y="3567132"/>
            <a:ext cx="2355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BD1B9F1-62AB-4DCD-967B-C9B54F64F552}"/>
              </a:ext>
            </a:extLst>
          </p:cNvPr>
          <p:cNvSpPr txBox="1"/>
          <p:nvPr/>
        </p:nvSpPr>
        <p:spPr>
          <a:xfrm>
            <a:off x="5331301" y="6294814"/>
            <a:ext cx="6096416" cy="3017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Windows Server | Linux | Kubernetes | SQL | Azure data services</a:t>
            </a:r>
          </a:p>
        </p:txBody>
      </p:sp>
      <p:grpSp>
        <p:nvGrpSpPr>
          <p:cNvPr id="16" name="Group 15" descr="Azure Arc Diagram">
            <a:extLst>
              <a:ext uri="{FF2B5EF4-FFF2-40B4-BE49-F238E27FC236}">
                <a16:creationId xmlns:a16="http://schemas.microsoft.com/office/drawing/2014/main" id="{A0DFC70D-C575-44E5-B213-B58CE306ADB7}"/>
              </a:ext>
            </a:extLst>
          </p:cNvPr>
          <p:cNvGrpSpPr/>
          <p:nvPr/>
        </p:nvGrpSpPr>
        <p:grpSpPr>
          <a:xfrm>
            <a:off x="4655611" y="1602453"/>
            <a:ext cx="6728302" cy="4527812"/>
            <a:chOff x="4655611" y="1602453"/>
            <a:chExt cx="6728302" cy="4527812"/>
          </a:xfrm>
        </p:grpSpPr>
        <p:grpSp>
          <p:nvGrpSpPr>
            <p:cNvPr id="97" name="Group 96">
              <a:extLst>
                <a:ext uri="{FF2B5EF4-FFF2-40B4-BE49-F238E27FC236}">
                  <a16:creationId xmlns:a16="http://schemas.microsoft.com/office/drawing/2014/main" id="{25D1E388-DA09-4EE1-991B-D5B3CA84A1C3}"/>
                </a:ext>
                <a:ext uri="{C183D7F6-B498-43B3-948B-1728B52AA6E4}">
                  <adec:decorative xmlns:adec="http://schemas.microsoft.com/office/drawing/2017/decorative" val="1"/>
                </a:ext>
              </a:extLst>
            </p:cNvPr>
            <p:cNvGrpSpPr/>
            <p:nvPr/>
          </p:nvGrpSpPr>
          <p:grpSpPr>
            <a:xfrm>
              <a:off x="4655611" y="1602453"/>
              <a:ext cx="6728302" cy="4527812"/>
              <a:chOff x="12403209" y="1602453"/>
              <a:chExt cx="6728302" cy="4527812"/>
            </a:xfrm>
          </p:grpSpPr>
          <p:sp>
            <p:nvSpPr>
              <p:cNvPr id="98" name="Rectangle 97">
                <a:extLst>
                  <a:ext uri="{FF2B5EF4-FFF2-40B4-BE49-F238E27FC236}">
                    <a16:creationId xmlns:a16="http://schemas.microsoft.com/office/drawing/2014/main" id="{26744B34-BBEF-4F10-AF21-F3D2F7F169A9}"/>
                  </a:ext>
                </a:extLst>
              </p:cNvPr>
              <p:cNvSpPr/>
              <p:nvPr/>
            </p:nvSpPr>
            <p:spPr>
              <a:xfrm>
                <a:off x="13001140" y="2243290"/>
                <a:ext cx="1135247" cy="307777"/>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sp>
            <p:nvSpPr>
              <p:cNvPr id="100" name="Rectangle 99">
                <a:extLst>
                  <a:ext uri="{FF2B5EF4-FFF2-40B4-BE49-F238E27FC236}">
                    <a16:creationId xmlns:a16="http://schemas.microsoft.com/office/drawing/2014/main" id="{19CAFBD2-956D-4090-9D40-F628EBC09A5B}"/>
                  </a:ext>
                </a:extLst>
              </p:cNvPr>
              <p:cNvSpPr/>
              <p:nvPr/>
            </p:nvSpPr>
            <p:spPr>
              <a:xfrm>
                <a:off x="12901225" y="3265814"/>
                <a:ext cx="6230286"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Arc</a:t>
                </a:r>
              </a:p>
            </p:txBody>
          </p:sp>
          <p:sp>
            <p:nvSpPr>
              <p:cNvPr id="104" name="Rectangle 103">
                <a:extLst>
                  <a:ext uri="{FF2B5EF4-FFF2-40B4-BE49-F238E27FC236}">
                    <a16:creationId xmlns:a16="http://schemas.microsoft.com/office/drawing/2014/main" id="{36359117-194D-4538-BDCE-7133340399AD}"/>
                  </a:ext>
                </a:extLst>
              </p:cNvPr>
              <p:cNvSpPr/>
              <p:nvPr/>
            </p:nvSpPr>
            <p:spPr>
              <a:xfrm>
                <a:off x="12901225" y="438599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05" name="Rectangle 104">
                <a:extLst>
                  <a:ext uri="{FF2B5EF4-FFF2-40B4-BE49-F238E27FC236}">
                    <a16:creationId xmlns:a16="http://schemas.microsoft.com/office/drawing/2014/main" id="{3E9F49A7-742A-430C-96DD-57CBFBA9BE0C}"/>
                  </a:ext>
                </a:extLst>
              </p:cNvPr>
              <p:cNvSpPr/>
              <p:nvPr/>
            </p:nvSpPr>
            <p:spPr>
              <a:xfrm>
                <a:off x="12901225" y="4989679"/>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06" name="Rectangle 105">
                <a:extLst>
                  <a:ext uri="{FF2B5EF4-FFF2-40B4-BE49-F238E27FC236}">
                    <a16:creationId xmlns:a16="http://schemas.microsoft.com/office/drawing/2014/main" id="{FEF01367-CBA3-4F15-89DC-982E67E0EE31}"/>
                  </a:ext>
                </a:extLst>
              </p:cNvPr>
              <p:cNvSpPr/>
              <p:nvPr/>
            </p:nvSpPr>
            <p:spPr>
              <a:xfrm>
                <a:off x="12901225" y="559336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13" name="TextBox 112">
                <a:extLst>
                  <a:ext uri="{FF2B5EF4-FFF2-40B4-BE49-F238E27FC236}">
                    <a16:creationId xmlns:a16="http://schemas.microsoft.com/office/drawing/2014/main" id="{1AD03312-53CC-4774-ABE8-2D300FA455B6}"/>
                  </a:ext>
                </a:extLst>
              </p:cNvPr>
              <p:cNvSpPr txBox="1"/>
              <p:nvPr/>
            </p:nvSpPr>
            <p:spPr>
              <a:xfrm>
                <a:off x="13009209" y="5778239"/>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sp>
            <p:nvSpPr>
              <p:cNvPr id="114" name="TextBox 113">
                <a:extLst>
                  <a:ext uri="{FF2B5EF4-FFF2-40B4-BE49-F238E27FC236}">
                    <a16:creationId xmlns:a16="http://schemas.microsoft.com/office/drawing/2014/main" id="{30028B9C-86A0-4652-944A-100B7C5103F0}"/>
                  </a:ext>
                </a:extLst>
              </p:cNvPr>
              <p:cNvSpPr txBox="1"/>
              <p:nvPr/>
            </p:nvSpPr>
            <p:spPr>
              <a:xfrm>
                <a:off x="13009209"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sp>
            <p:nvSpPr>
              <p:cNvPr id="115" name="TextBox 114">
                <a:extLst>
                  <a:ext uri="{FF2B5EF4-FFF2-40B4-BE49-F238E27FC236}">
                    <a16:creationId xmlns:a16="http://schemas.microsoft.com/office/drawing/2014/main" id="{63C94AFC-9A09-45D6-AB62-6E53A8C2D68B}"/>
                  </a:ext>
                </a:extLst>
              </p:cNvPr>
              <p:cNvSpPr txBox="1"/>
              <p:nvPr/>
            </p:nvSpPr>
            <p:spPr>
              <a:xfrm>
                <a:off x="13009209" y="4572018"/>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60" name="!!Group 314">
                <a:extLst>
                  <a:ext uri="{FF2B5EF4-FFF2-40B4-BE49-F238E27FC236}">
                    <a16:creationId xmlns:a16="http://schemas.microsoft.com/office/drawing/2014/main" id="{9BD2060D-D4FF-4AE8-81C8-09E014E12680}"/>
                  </a:ext>
                </a:extLst>
              </p:cNvPr>
              <p:cNvGrpSpPr/>
              <p:nvPr/>
            </p:nvGrpSpPr>
            <p:grpSpPr>
              <a:xfrm>
                <a:off x="12403209" y="3567132"/>
                <a:ext cx="498016" cy="2294683"/>
                <a:chOff x="4746169" y="3638163"/>
                <a:chExt cx="508002" cy="2340696"/>
              </a:xfrm>
            </p:grpSpPr>
            <p:cxnSp>
              <p:nvCxnSpPr>
                <p:cNvPr id="175" name="Straight Arrow Connector 174">
                  <a:extLst>
                    <a:ext uri="{FF2B5EF4-FFF2-40B4-BE49-F238E27FC236}">
                      <a16:creationId xmlns:a16="http://schemas.microsoft.com/office/drawing/2014/main" id="{B67EA6E2-3E26-4378-BF90-F7BAE5F1FB23}"/>
                    </a:ext>
                  </a:extLst>
                </p:cNvPr>
                <p:cNvCxnSpPr>
                  <a:endCxn id="104" idx="1"/>
                </p:cNvCxnSpPr>
                <p:nvPr/>
              </p:nvCxnSpPr>
              <p:spPr>
                <a:xfrm flipV="1">
                  <a:off x="5009807" y="4747279"/>
                  <a:ext cx="244364" cy="1172"/>
                </a:xfrm>
                <a:prstGeom prst="straightConnector1">
                  <a:avLst/>
                </a:prstGeom>
                <a:noFill/>
                <a:ln w="12700" cap="flat" cmpd="sng" algn="ctr">
                  <a:solidFill>
                    <a:schemeClr val="tx1"/>
                  </a:solidFill>
                  <a:prstDash val="solid"/>
                  <a:headEnd type="none" w="med" len="sm"/>
                  <a:tailEnd type="triangle" w="med" len="sm"/>
                </a:ln>
                <a:effectLst/>
              </p:spPr>
            </p:cxnSp>
            <p:cxnSp>
              <p:nvCxnSpPr>
                <p:cNvPr id="176" name="Straight Arrow Connector 175">
                  <a:extLst>
                    <a:ext uri="{FF2B5EF4-FFF2-40B4-BE49-F238E27FC236}">
                      <a16:creationId xmlns:a16="http://schemas.microsoft.com/office/drawing/2014/main" id="{0CA110CD-9B81-4238-A645-22327E484CFE}"/>
                    </a:ext>
                  </a:extLst>
                </p:cNvPr>
                <p:cNvCxnSpPr>
                  <a:cxnSpLocks/>
                </p:cNvCxnSpPr>
                <p:nvPr/>
              </p:nvCxnSpPr>
              <p:spPr>
                <a:xfrm flipV="1">
                  <a:off x="5009807" y="5362483"/>
                  <a:ext cx="244364" cy="1171"/>
                </a:xfrm>
                <a:prstGeom prst="straightConnector1">
                  <a:avLst/>
                </a:prstGeom>
                <a:noFill/>
                <a:ln w="12700" cap="flat" cmpd="sng" algn="ctr">
                  <a:solidFill>
                    <a:schemeClr val="tx1"/>
                  </a:solidFill>
                  <a:prstDash val="solid"/>
                  <a:headEnd type="none" w="med" len="sm"/>
                  <a:tailEnd type="triangle" w="med" len="sm"/>
                </a:ln>
                <a:effectLst/>
              </p:spPr>
            </p:cxnSp>
            <p:grpSp>
              <p:nvGrpSpPr>
                <p:cNvPr id="177" name="Group 176">
                  <a:extLst>
                    <a:ext uri="{FF2B5EF4-FFF2-40B4-BE49-F238E27FC236}">
                      <a16:creationId xmlns:a16="http://schemas.microsoft.com/office/drawing/2014/main" id="{7C53B529-D3A7-4B3C-B6BE-AD841022750D}"/>
                    </a:ext>
                  </a:extLst>
                </p:cNvPr>
                <p:cNvGrpSpPr/>
                <p:nvPr/>
              </p:nvGrpSpPr>
              <p:grpSpPr>
                <a:xfrm>
                  <a:off x="4746169" y="3638163"/>
                  <a:ext cx="508000" cy="2340696"/>
                  <a:chOff x="12769293" y="3638163"/>
                  <a:chExt cx="508000" cy="2340696"/>
                </a:xfrm>
              </p:grpSpPr>
              <p:cxnSp>
                <p:nvCxnSpPr>
                  <p:cNvPr id="178" name="Straight Arrow Connector 177">
                    <a:extLst>
                      <a:ext uri="{FF2B5EF4-FFF2-40B4-BE49-F238E27FC236}">
                        <a16:creationId xmlns:a16="http://schemas.microsoft.com/office/drawing/2014/main" id="{486EA7D5-2CD1-4094-9A2E-C9C7C33F8ADF}"/>
                      </a:ext>
                    </a:extLst>
                  </p:cNvPr>
                  <p:cNvCxnSpPr>
                    <a:cxnSpLocks/>
                  </p:cNvCxnSpPr>
                  <p:nvPr/>
                </p:nvCxnSpPr>
                <p:spPr>
                  <a:xfrm>
                    <a:off x="13026924" y="5978859"/>
                    <a:ext cx="250369" cy="0"/>
                  </a:xfrm>
                  <a:prstGeom prst="straightConnector1">
                    <a:avLst/>
                  </a:prstGeom>
                  <a:noFill/>
                  <a:ln w="12700" cap="flat" cmpd="sng" algn="ctr">
                    <a:solidFill>
                      <a:schemeClr val="tx1"/>
                    </a:solidFill>
                    <a:prstDash val="solid"/>
                    <a:headEnd type="none" w="med" len="sm"/>
                    <a:tailEnd type="triangle" w="med" len="sm"/>
                  </a:ln>
                  <a:effectLst/>
                </p:spPr>
              </p:cxnSp>
              <p:cxnSp>
                <p:nvCxnSpPr>
                  <p:cNvPr id="179" name="Connector: Elbow 178">
                    <a:extLst>
                      <a:ext uri="{FF2B5EF4-FFF2-40B4-BE49-F238E27FC236}">
                        <a16:creationId xmlns:a16="http://schemas.microsoft.com/office/drawing/2014/main" id="{7AE152EE-77DD-4052-8332-CBD3010F81E2}"/>
                      </a:ext>
                    </a:extLst>
                  </p:cNvPr>
                  <p:cNvCxnSpPr>
                    <a:cxnSpLocks/>
                  </p:cNvCxnSpPr>
                  <p:nvPr/>
                </p:nvCxnSpPr>
                <p:spPr>
                  <a:xfrm rot="16200000" flipV="1">
                    <a:off x="11730765" y="4676691"/>
                    <a:ext cx="2340694" cy="263638"/>
                  </a:xfrm>
                  <a:prstGeom prst="bentConnector2">
                    <a:avLst/>
                  </a:prstGeom>
                  <a:noFill/>
                  <a:ln w="12700" cap="flat" cmpd="sng" algn="ctr">
                    <a:solidFill>
                      <a:schemeClr val="tx1"/>
                    </a:solidFill>
                    <a:prstDash val="solid"/>
                    <a:headEnd type="none" w="med" len="sm"/>
                    <a:tailEnd type="triangle" w="med" len="sm"/>
                  </a:ln>
                  <a:effectLst/>
                </p:spPr>
              </p:cxnSp>
              <p:cxnSp>
                <p:nvCxnSpPr>
                  <p:cNvPr id="180" name="Straight Connector 179">
                    <a:extLst>
                      <a:ext uri="{FF2B5EF4-FFF2-40B4-BE49-F238E27FC236}">
                        <a16:creationId xmlns:a16="http://schemas.microsoft.com/office/drawing/2014/main" id="{C388BA13-E344-4729-B870-3BCD2B876480}"/>
                      </a:ext>
                    </a:extLst>
                  </p:cNvPr>
                  <p:cNvCxnSpPr/>
                  <p:nvPr/>
                </p:nvCxnSpPr>
                <p:spPr>
                  <a:xfrm flipH="1">
                    <a:off x="13023293" y="3638163"/>
                    <a:ext cx="254000" cy="0"/>
                  </a:xfrm>
                  <a:prstGeom prst="line">
                    <a:avLst/>
                  </a:prstGeom>
                  <a:noFill/>
                  <a:ln w="12700" cap="flat" cmpd="sng" algn="ctr">
                    <a:solidFill>
                      <a:schemeClr val="tx1"/>
                    </a:solidFill>
                    <a:prstDash val="solid"/>
                    <a:headEnd type="none" w="med" len="sm"/>
                    <a:tailEnd type="none" w="med" len="sm"/>
                  </a:ln>
                  <a:effectLst/>
                </p:spPr>
              </p:cxnSp>
            </p:grpSp>
          </p:grpSp>
          <p:sp>
            <p:nvSpPr>
              <p:cNvPr id="161" name="Rectangle 160">
                <a:extLst>
                  <a:ext uri="{FF2B5EF4-FFF2-40B4-BE49-F238E27FC236}">
                    <a16:creationId xmlns:a16="http://schemas.microsoft.com/office/drawing/2014/main" id="{115DA948-E2A3-4C25-B8C0-D6CB977F0FFC}"/>
                  </a:ext>
                </a:extLst>
              </p:cNvPr>
              <p:cNvSpPr/>
              <p:nvPr/>
            </p:nvSpPr>
            <p:spPr>
              <a:xfrm>
                <a:off x="15458012" y="2243292"/>
                <a:ext cx="1073307" cy="307776"/>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Datacenter</a:t>
                </a:r>
              </a:p>
            </p:txBody>
          </p:sp>
          <p:sp>
            <p:nvSpPr>
              <p:cNvPr id="162" name="Rectangle 161">
                <a:extLst>
                  <a:ext uri="{FF2B5EF4-FFF2-40B4-BE49-F238E27FC236}">
                    <a16:creationId xmlns:a16="http://schemas.microsoft.com/office/drawing/2014/main" id="{B3974D18-B856-4AE7-B453-BE16E14B2992}"/>
                  </a:ext>
                </a:extLst>
              </p:cNvPr>
              <p:cNvSpPr/>
              <p:nvPr/>
            </p:nvSpPr>
            <p:spPr>
              <a:xfrm>
                <a:off x="18187178" y="2243291"/>
                <a:ext cx="598157" cy="312029"/>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Edge</a:t>
                </a:r>
              </a:p>
            </p:txBody>
          </p:sp>
          <p:grpSp>
            <p:nvGrpSpPr>
              <p:cNvPr id="165" name="Group 164">
                <a:extLst>
                  <a:ext uri="{FF2B5EF4-FFF2-40B4-BE49-F238E27FC236}">
                    <a16:creationId xmlns:a16="http://schemas.microsoft.com/office/drawing/2014/main" id="{9274AF1F-4271-48A6-B1BC-EE52760896F3}"/>
                  </a:ext>
                </a:extLst>
              </p:cNvPr>
              <p:cNvGrpSpPr/>
              <p:nvPr/>
            </p:nvGrpSpPr>
            <p:grpSpPr>
              <a:xfrm>
                <a:off x="13312390" y="1621244"/>
                <a:ext cx="512747" cy="285527"/>
                <a:chOff x="8293891" y="5276034"/>
                <a:chExt cx="575789" cy="320633"/>
              </a:xfrm>
            </p:grpSpPr>
            <p:sp>
              <p:nvSpPr>
                <p:cNvPr id="173" name="Cloud">
                  <a:extLst>
                    <a:ext uri="{FF2B5EF4-FFF2-40B4-BE49-F238E27FC236}">
                      <a16:creationId xmlns:a16="http://schemas.microsoft.com/office/drawing/2014/main" id="{8EF87DC1-B660-4E9C-98E9-2FBE226C342D}"/>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Cloud">
                  <a:extLst>
                    <a:ext uri="{FF2B5EF4-FFF2-40B4-BE49-F238E27FC236}">
                      <a16:creationId xmlns:a16="http://schemas.microsoft.com/office/drawing/2014/main" id="{428BB4A6-3BA6-495A-B26A-996D37376E9F}"/>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166" name="Picture 165">
                <a:extLst>
                  <a:ext uri="{FF2B5EF4-FFF2-40B4-BE49-F238E27FC236}">
                    <a16:creationId xmlns:a16="http://schemas.microsoft.com/office/drawing/2014/main" id="{67252E57-E6F8-47D0-AC50-A7FA48FF8CAA}"/>
                  </a:ext>
                </a:extLst>
              </p:cNvPr>
              <p:cNvPicPr>
                <a:picLocks noChangeAspect="1"/>
              </p:cNvPicPr>
              <p:nvPr/>
            </p:nvPicPr>
            <p:blipFill>
              <a:blip r:embed="rId13"/>
              <a:srcRect/>
              <a:stretch/>
            </p:blipFill>
            <p:spPr>
              <a:xfrm>
                <a:off x="15833111" y="1602453"/>
                <a:ext cx="323108" cy="323108"/>
              </a:xfrm>
              <a:prstGeom prst="rect">
                <a:avLst/>
              </a:prstGeom>
            </p:spPr>
          </p:pic>
          <p:grpSp>
            <p:nvGrpSpPr>
              <p:cNvPr id="167" name="Group 166" descr="factory, manufacturing">
                <a:extLst>
                  <a:ext uri="{FF2B5EF4-FFF2-40B4-BE49-F238E27FC236}">
                    <a16:creationId xmlns:a16="http://schemas.microsoft.com/office/drawing/2014/main" id="{DFECAB46-7A33-4CDB-B14B-A9019FDE4DA3}"/>
                  </a:ext>
                </a:extLst>
              </p:cNvPr>
              <p:cNvGrpSpPr/>
              <p:nvPr/>
            </p:nvGrpSpPr>
            <p:grpSpPr>
              <a:xfrm>
                <a:off x="18293683" y="1629114"/>
                <a:ext cx="385145" cy="269787"/>
                <a:chOff x="4298951" y="1169989"/>
                <a:chExt cx="328613" cy="230188"/>
              </a:xfrm>
            </p:grpSpPr>
            <p:sp>
              <p:nvSpPr>
                <p:cNvPr id="168" name="Rectangle 167">
                  <a:extLst>
                    <a:ext uri="{FF2B5EF4-FFF2-40B4-BE49-F238E27FC236}">
                      <a16:creationId xmlns:a16="http://schemas.microsoft.com/office/drawing/2014/main" id="{BB1D366C-38C9-4CCF-9349-DABFADD9F71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68">
                  <a:extLst>
                    <a:ext uri="{FF2B5EF4-FFF2-40B4-BE49-F238E27FC236}">
                      <a16:creationId xmlns:a16="http://schemas.microsoft.com/office/drawing/2014/main" id="{2F32A16F-D84B-4B5B-9597-3359F125C77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F65B380A-FC3A-4CAE-BAC4-0F5C52A4E008}"/>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14183797-C20A-4371-8274-CFFD3581A280}"/>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71">
                  <a:extLst>
                    <a:ext uri="{FF2B5EF4-FFF2-40B4-BE49-F238E27FC236}">
                      <a16:creationId xmlns:a16="http://schemas.microsoft.com/office/drawing/2014/main" id="{00467410-D459-4DCD-9E58-6AC041126C09}"/>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52018AAD-C3D8-468C-9F94-E1969C8B1AC1}"/>
                </a:ext>
              </a:extLst>
            </p:cNvPr>
            <p:cNvGrpSpPr/>
            <p:nvPr/>
          </p:nvGrpSpPr>
          <p:grpSpPr>
            <a:xfrm>
              <a:off x="6139526" y="4526773"/>
              <a:ext cx="5044206" cy="1483241"/>
              <a:chOff x="6139526" y="4526773"/>
              <a:chExt cx="5044206" cy="1483241"/>
            </a:xfrm>
          </p:grpSpPr>
          <p:grpSp>
            <p:nvGrpSpPr>
              <p:cNvPr id="11" name="Group 10">
                <a:extLst>
                  <a:ext uri="{FF2B5EF4-FFF2-40B4-BE49-F238E27FC236}">
                    <a16:creationId xmlns:a16="http://schemas.microsoft.com/office/drawing/2014/main" id="{F44868C3-AB03-45AA-9FF6-FA5B702F8F80}"/>
                  </a:ext>
                </a:extLst>
              </p:cNvPr>
              <p:cNvGrpSpPr/>
              <p:nvPr/>
            </p:nvGrpSpPr>
            <p:grpSpPr>
              <a:xfrm>
                <a:off x="6139526" y="4526773"/>
                <a:ext cx="5044170" cy="281338"/>
                <a:chOff x="6139526" y="4526773"/>
                <a:chExt cx="5044170" cy="281338"/>
              </a:xfrm>
            </p:grpSpPr>
            <p:pic>
              <p:nvPicPr>
                <p:cNvPr id="3" name="Graphic 2">
                  <a:extLst>
                    <a:ext uri="{FF2B5EF4-FFF2-40B4-BE49-F238E27FC236}">
                      <a16:creationId xmlns:a16="http://schemas.microsoft.com/office/drawing/2014/main" id="{09A0C781-5FBC-4544-B007-4A6621E7FA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9526" y="4526773"/>
                  <a:ext cx="281337" cy="281338"/>
                </a:xfrm>
                <a:prstGeom prst="rect">
                  <a:avLst/>
                </a:prstGeom>
              </p:spPr>
            </p:pic>
            <p:pic>
              <p:nvPicPr>
                <p:cNvPr id="4" name="Graphic 3">
                  <a:extLst>
                    <a:ext uri="{FF2B5EF4-FFF2-40B4-BE49-F238E27FC236}">
                      <a16:creationId xmlns:a16="http://schemas.microsoft.com/office/drawing/2014/main" id="{8A211F5A-4DD7-4D94-A207-C07F5D1EF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4442" y="4526773"/>
                  <a:ext cx="281337" cy="281338"/>
                </a:xfrm>
                <a:prstGeom prst="rect">
                  <a:avLst/>
                </a:prstGeom>
              </p:spPr>
            </p:pic>
            <p:pic>
              <p:nvPicPr>
                <p:cNvPr id="8" name="Picture 7" descr="A close up of a sign&#10;&#10;Description automatically generated">
                  <a:extLst>
                    <a:ext uri="{FF2B5EF4-FFF2-40B4-BE49-F238E27FC236}">
                      <a16:creationId xmlns:a16="http://schemas.microsoft.com/office/drawing/2014/main" id="{AED20613-FA4E-472A-8FFF-A958434EB27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51202" y="4526774"/>
                  <a:ext cx="290038" cy="281337"/>
                </a:xfrm>
                <a:prstGeom prst="rect">
                  <a:avLst/>
                </a:prstGeom>
              </p:spPr>
            </p:pic>
            <p:pic>
              <p:nvPicPr>
                <p:cNvPr id="129" name="Picture 128" descr="A close up of a sign&#10;&#10;Description automatically generated">
                  <a:extLst>
                    <a:ext uri="{FF2B5EF4-FFF2-40B4-BE49-F238E27FC236}">
                      <a16:creationId xmlns:a16="http://schemas.microsoft.com/office/drawing/2014/main" id="{F8BE0A3B-91FE-4E1E-831E-FD5E010428E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822" y="4526774"/>
                  <a:ext cx="290038" cy="281337"/>
                </a:xfrm>
                <a:prstGeom prst="rect">
                  <a:avLst/>
                </a:prstGeom>
              </p:spPr>
            </p:pic>
            <p:pic>
              <p:nvPicPr>
                <p:cNvPr id="130" name="Graphic 129">
                  <a:extLst>
                    <a:ext uri="{FF2B5EF4-FFF2-40B4-BE49-F238E27FC236}">
                      <a16:creationId xmlns:a16="http://schemas.microsoft.com/office/drawing/2014/main" id="{EB19EDCE-A9EC-4AD3-81FE-0DF93BB0D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02359" y="4526773"/>
                  <a:ext cx="281337" cy="281338"/>
                </a:xfrm>
                <a:prstGeom prst="rect">
                  <a:avLst/>
                </a:prstGeom>
              </p:spPr>
            </p:pic>
            <p:pic>
              <p:nvPicPr>
                <p:cNvPr id="133" name="Graphic 132">
                  <a:extLst>
                    <a:ext uri="{FF2B5EF4-FFF2-40B4-BE49-F238E27FC236}">
                      <a16:creationId xmlns:a16="http://schemas.microsoft.com/office/drawing/2014/main" id="{6DC16CD1-71AF-4775-A726-9C72F8C467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7445" y="4526773"/>
                  <a:ext cx="281337" cy="281338"/>
                </a:xfrm>
                <a:prstGeom prst="rect">
                  <a:avLst/>
                </a:prstGeom>
              </p:spPr>
            </p:pic>
            <p:pic>
              <p:nvPicPr>
                <p:cNvPr id="134" name="Graphic 133">
                  <a:extLst>
                    <a:ext uri="{FF2B5EF4-FFF2-40B4-BE49-F238E27FC236}">
                      <a16:creationId xmlns:a16="http://schemas.microsoft.com/office/drawing/2014/main" id="{81B469CA-056F-4F29-9935-C40901EBEB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364" y="4526773"/>
                  <a:ext cx="281337" cy="281338"/>
                </a:xfrm>
                <a:prstGeom prst="rect">
                  <a:avLst/>
                </a:prstGeom>
              </p:spPr>
            </p:pic>
            <p:pic>
              <p:nvPicPr>
                <p:cNvPr id="135" name="Graphic 134">
                  <a:extLst>
                    <a:ext uri="{FF2B5EF4-FFF2-40B4-BE49-F238E27FC236}">
                      <a16:creationId xmlns:a16="http://schemas.microsoft.com/office/drawing/2014/main" id="{195C123E-7941-4201-8233-9E60A83633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283" y="4526773"/>
                  <a:ext cx="281337" cy="281338"/>
                </a:xfrm>
                <a:prstGeom prst="rect">
                  <a:avLst/>
                </a:prstGeom>
              </p:spPr>
            </p:pic>
          </p:grpSp>
          <p:grpSp>
            <p:nvGrpSpPr>
              <p:cNvPr id="10" name="Group 9">
                <a:extLst>
                  <a:ext uri="{FF2B5EF4-FFF2-40B4-BE49-F238E27FC236}">
                    <a16:creationId xmlns:a16="http://schemas.microsoft.com/office/drawing/2014/main" id="{6908E992-C2DE-4794-BDD8-B132841415BD}"/>
                  </a:ext>
                </a:extLst>
              </p:cNvPr>
              <p:cNvGrpSpPr/>
              <p:nvPr/>
            </p:nvGrpSpPr>
            <p:grpSpPr>
              <a:xfrm>
                <a:off x="6146773" y="5111254"/>
                <a:ext cx="5036887" cy="286971"/>
                <a:chOff x="6146773" y="5111254"/>
                <a:chExt cx="5036887" cy="286971"/>
              </a:xfrm>
            </p:grpSpPr>
            <p:pic>
              <p:nvPicPr>
                <p:cNvPr id="131" name="Graphic 130">
                  <a:extLst>
                    <a:ext uri="{FF2B5EF4-FFF2-40B4-BE49-F238E27FC236}">
                      <a16:creationId xmlns:a16="http://schemas.microsoft.com/office/drawing/2014/main" id="{14CFE519-6802-410B-A856-0CD69D5BCA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5827" y="5111254"/>
                  <a:ext cx="281337" cy="281338"/>
                </a:xfrm>
                <a:prstGeom prst="rect">
                  <a:avLst/>
                </a:prstGeom>
              </p:spPr>
            </p:pic>
            <p:pic>
              <p:nvPicPr>
                <p:cNvPr id="132" name="Graphic 131">
                  <a:extLst>
                    <a:ext uri="{FF2B5EF4-FFF2-40B4-BE49-F238E27FC236}">
                      <a16:creationId xmlns:a16="http://schemas.microsoft.com/office/drawing/2014/main" id="{971456D9-6ADB-4CAD-9538-8B688EAB04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1300" y="5111254"/>
                  <a:ext cx="281337" cy="281338"/>
                </a:xfrm>
                <a:prstGeom prst="rect">
                  <a:avLst/>
                </a:prstGeom>
              </p:spPr>
            </p:pic>
            <p:pic>
              <p:nvPicPr>
                <p:cNvPr id="136" name="Graphic 135">
                  <a:extLst>
                    <a:ext uri="{FF2B5EF4-FFF2-40B4-BE49-F238E27FC236}">
                      <a16:creationId xmlns:a16="http://schemas.microsoft.com/office/drawing/2014/main" id="{CE990273-EEAD-4641-A917-F7EF4CE09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6773" y="5116887"/>
                  <a:ext cx="281337" cy="281338"/>
                </a:xfrm>
                <a:prstGeom prst="rect">
                  <a:avLst/>
                </a:prstGeom>
              </p:spPr>
            </p:pic>
            <p:pic>
              <p:nvPicPr>
                <p:cNvPr id="137" name="Graphic 136">
                  <a:extLst>
                    <a:ext uri="{FF2B5EF4-FFF2-40B4-BE49-F238E27FC236}">
                      <a16:creationId xmlns:a16="http://schemas.microsoft.com/office/drawing/2014/main" id="{5AD24415-70A0-4FE9-971E-0CD002B23B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354" y="5116887"/>
                  <a:ext cx="281337" cy="281338"/>
                </a:xfrm>
                <a:prstGeom prst="rect">
                  <a:avLst/>
                </a:prstGeom>
              </p:spPr>
            </p:pic>
            <p:pic>
              <p:nvPicPr>
                <p:cNvPr id="138" name="Graphic 137">
                  <a:extLst>
                    <a:ext uri="{FF2B5EF4-FFF2-40B4-BE49-F238E27FC236}">
                      <a16:creationId xmlns:a16="http://schemas.microsoft.com/office/drawing/2014/main" id="{558D8F35-2846-4B70-A64F-97E214D160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4881" y="5116887"/>
                  <a:ext cx="281337" cy="281338"/>
                </a:xfrm>
                <a:prstGeom prst="rect">
                  <a:avLst/>
                </a:prstGeom>
              </p:spPr>
            </p:pic>
            <p:pic>
              <p:nvPicPr>
                <p:cNvPr id="139" name="Graphic 138">
                  <a:extLst>
                    <a:ext uri="{FF2B5EF4-FFF2-40B4-BE49-F238E27FC236}">
                      <a16:creationId xmlns:a16="http://schemas.microsoft.com/office/drawing/2014/main" id="{E2BD76CF-7624-422E-8EA0-83EE89ED21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9408" y="5116887"/>
                  <a:ext cx="281337" cy="281338"/>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7B182DFA-F383-4745-B906-03EF9B88CD4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93935" y="5111254"/>
                  <a:ext cx="290038" cy="281337"/>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7779DF48-D04C-4DD4-BB7E-4BE7B215A71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7163" y="5111254"/>
                  <a:ext cx="290038" cy="281337"/>
                </a:xfrm>
                <a:prstGeom prst="rect">
                  <a:avLst/>
                </a:prstGeom>
              </p:spPr>
            </p:pic>
            <p:pic>
              <p:nvPicPr>
                <p:cNvPr id="150" name="Picture 149" descr="A close up of a sign&#10;&#10;Description automatically generated">
                  <a:extLst>
                    <a:ext uri="{FF2B5EF4-FFF2-40B4-BE49-F238E27FC236}">
                      <a16:creationId xmlns:a16="http://schemas.microsoft.com/office/drawing/2014/main" id="{DD02E3D5-5E83-456C-A243-2ADB209D9F4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60391" y="5111254"/>
                  <a:ext cx="290038" cy="281337"/>
                </a:xfrm>
                <a:prstGeom prst="rect">
                  <a:avLst/>
                </a:prstGeom>
              </p:spPr>
            </p:pic>
            <p:pic>
              <p:nvPicPr>
                <p:cNvPr id="151" name="Picture 150" descr="A close up of a sign&#10;&#10;Description automatically generated">
                  <a:extLst>
                    <a:ext uri="{FF2B5EF4-FFF2-40B4-BE49-F238E27FC236}">
                      <a16:creationId xmlns:a16="http://schemas.microsoft.com/office/drawing/2014/main" id="{02FBAA71-24BE-4CFA-92FB-137797C3C2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93622" y="5111254"/>
                  <a:ext cx="290038" cy="281337"/>
                </a:xfrm>
                <a:prstGeom prst="rect">
                  <a:avLst/>
                </a:prstGeom>
              </p:spPr>
            </p:pic>
          </p:grpSp>
          <p:grpSp>
            <p:nvGrpSpPr>
              <p:cNvPr id="9" name="Group 8">
                <a:extLst>
                  <a:ext uri="{FF2B5EF4-FFF2-40B4-BE49-F238E27FC236}">
                    <a16:creationId xmlns:a16="http://schemas.microsoft.com/office/drawing/2014/main" id="{F9AD13C7-DAC3-4092-B4C2-B46775D07670}"/>
                  </a:ext>
                </a:extLst>
              </p:cNvPr>
              <p:cNvGrpSpPr/>
              <p:nvPr/>
            </p:nvGrpSpPr>
            <p:grpSpPr>
              <a:xfrm>
                <a:off x="6154019" y="5721144"/>
                <a:ext cx="5029713" cy="288870"/>
                <a:chOff x="6154019" y="5721144"/>
                <a:chExt cx="5029713" cy="288870"/>
              </a:xfrm>
            </p:grpSpPr>
            <p:pic>
              <p:nvPicPr>
                <p:cNvPr id="152" name="Graphic 151">
                  <a:extLst>
                    <a:ext uri="{FF2B5EF4-FFF2-40B4-BE49-F238E27FC236}">
                      <a16:creationId xmlns:a16="http://schemas.microsoft.com/office/drawing/2014/main" id="{C61C0AD0-BBC9-4E72-A381-437DDA4F7F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391" y="5721144"/>
                  <a:ext cx="281337" cy="281338"/>
                </a:xfrm>
                <a:prstGeom prst="rect">
                  <a:avLst/>
                </a:prstGeom>
              </p:spPr>
            </p:pic>
            <p:pic>
              <p:nvPicPr>
                <p:cNvPr id="181" name="Graphic 180">
                  <a:extLst>
                    <a:ext uri="{FF2B5EF4-FFF2-40B4-BE49-F238E27FC236}">
                      <a16:creationId xmlns:a16="http://schemas.microsoft.com/office/drawing/2014/main" id="{CE39A498-4876-477D-A729-2AAAA67BB5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4019" y="5721144"/>
                  <a:ext cx="281337" cy="281338"/>
                </a:xfrm>
                <a:prstGeom prst="rect">
                  <a:avLst/>
                </a:prstGeom>
              </p:spPr>
            </p:pic>
            <p:pic>
              <p:nvPicPr>
                <p:cNvPr id="182" name="Picture 181" descr="A close up of a sign&#10;&#10;Description automatically generated">
                  <a:extLst>
                    <a:ext uri="{FF2B5EF4-FFF2-40B4-BE49-F238E27FC236}">
                      <a16:creationId xmlns:a16="http://schemas.microsoft.com/office/drawing/2014/main" id="{68A5D93F-AF75-4E19-AAC6-0F267D37D9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6763" y="5728677"/>
                  <a:ext cx="290038" cy="281337"/>
                </a:xfrm>
                <a:prstGeom prst="rect">
                  <a:avLst/>
                </a:prstGeom>
              </p:spPr>
            </p:pic>
            <p:pic>
              <p:nvPicPr>
                <p:cNvPr id="184" name="Picture 183" descr="A close up of a sign&#10;&#10;Description automatically generated">
                  <a:extLst>
                    <a:ext uri="{FF2B5EF4-FFF2-40B4-BE49-F238E27FC236}">
                      <a16:creationId xmlns:a16="http://schemas.microsoft.com/office/drawing/2014/main" id="{87998250-8989-4D8C-8D98-5CA919F6446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6836" y="5728677"/>
                  <a:ext cx="290038" cy="281337"/>
                </a:xfrm>
                <a:prstGeom prst="rect">
                  <a:avLst/>
                </a:prstGeom>
              </p:spPr>
            </p:pic>
            <p:pic>
              <p:nvPicPr>
                <p:cNvPr id="185" name="Graphic 184">
                  <a:extLst>
                    <a:ext uri="{FF2B5EF4-FFF2-40B4-BE49-F238E27FC236}">
                      <a16:creationId xmlns:a16="http://schemas.microsoft.com/office/drawing/2014/main" id="{CED372AC-C61C-4965-AB52-0C1B56F47E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909" y="5728570"/>
                  <a:ext cx="281337" cy="281338"/>
                </a:xfrm>
                <a:prstGeom prst="rect">
                  <a:avLst/>
                </a:prstGeom>
              </p:spPr>
            </p:pic>
            <p:pic>
              <p:nvPicPr>
                <p:cNvPr id="186" name="Graphic 185">
                  <a:extLst>
                    <a:ext uri="{FF2B5EF4-FFF2-40B4-BE49-F238E27FC236}">
                      <a16:creationId xmlns:a16="http://schemas.microsoft.com/office/drawing/2014/main" id="{E273C9AF-28C2-4F3B-A1B4-BC9D81A68A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8281" y="5728570"/>
                  <a:ext cx="281337" cy="281338"/>
                </a:xfrm>
                <a:prstGeom prst="rect">
                  <a:avLst/>
                </a:prstGeom>
              </p:spPr>
            </p:pic>
            <p:pic>
              <p:nvPicPr>
                <p:cNvPr id="188" name="Graphic 187">
                  <a:extLst>
                    <a:ext uri="{FF2B5EF4-FFF2-40B4-BE49-F238E27FC236}">
                      <a16:creationId xmlns:a16="http://schemas.microsoft.com/office/drawing/2014/main" id="{26F63796-1961-4AC6-B479-9841F13228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653" y="5728570"/>
                  <a:ext cx="281337" cy="281338"/>
                </a:xfrm>
                <a:prstGeom prst="rect">
                  <a:avLst/>
                </a:prstGeom>
              </p:spPr>
            </p:pic>
            <p:pic>
              <p:nvPicPr>
                <p:cNvPr id="194" name="Graphic 193">
                  <a:extLst>
                    <a:ext uri="{FF2B5EF4-FFF2-40B4-BE49-F238E27FC236}">
                      <a16:creationId xmlns:a16="http://schemas.microsoft.com/office/drawing/2014/main" id="{6AD78C5B-13ED-435B-B349-95F73846A1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1025" y="5728570"/>
                  <a:ext cx="281337" cy="281338"/>
                </a:xfrm>
                <a:prstGeom prst="rect">
                  <a:avLst/>
                </a:prstGeom>
              </p:spPr>
            </p:pic>
            <p:pic>
              <p:nvPicPr>
                <p:cNvPr id="195" name="Graphic 194">
                  <a:extLst>
                    <a:ext uri="{FF2B5EF4-FFF2-40B4-BE49-F238E27FC236}">
                      <a16:creationId xmlns:a16="http://schemas.microsoft.com/office/drawing/2014/main" id="{E0EBACF5-EA60-40BA-9D4E-9F07205277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2395" y="5728570"/>
                  <a:ext cx="281337" cy="281338"/>
                </a:xfrm>
                <a:prstGeom prst="rect">
                  <a:avLst/>
                </a:prstGeom>
              </p:spPr>
            </p:pic>
          </p:grpSp>
        </p:grpSp>
      </p:grpSp>
      <p:pic>
        <p:nvPicPr>
          <p:cNvPr id="17" name="Graphic 16" descr="Azure Arc logo">
            <a:extLst>
              <a:ext uri="{FF2B5EF4-FFF2-40B4-BE49-F238E27FC236}">
                <a16:creationId xmlns:a16="http://schemas.microsoft.com/office/drawing/2014/main" id="{7C798293-F4F7-448D-91B3-DDB7DAF145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50160" y="3321927"/>
            <a:ext cx="490408" cy="490408"/>
          </a:xfrm>
          <a:prstGeom prst="rect">
            <a:avLst/>
          </a:prstGeom>
        </p:spPr>
      </p:pic>
    </p:spTree>
    <p:extLst>
      <p:ext uri="{BB962C8B-B14F-4D97-AF65-F5344CB8AC3E}">
        <p14:creationId xmlns:p14="http://schemas.microsoft.com/office/powerpoint/2010/main" val="1199651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6EAC-F5EC-42EE-A34D-53C469F891B8}"/>
              </a:ext>
            </a:extLst>
          </p:cNvPr>
          <p:cNvSpPr>
            <a:spLocks noGrp="1"/>
          </p:cNvSpPr>
          <p:nvPr>
            <p:ph type="title"/>
          </p:nvPr>
        </p:nvSpPr>
        <p:spPr>
          <a:xfrm>
            <a:off x="371769" y="397398"/>
            <a:ext cx="11018520" cy="553998"/>
          </a:xfrm>
        </p:spPr>
        <p:txBody>
          <a:bodyPr/>
          <a:lstStyle/>
          <a:p>
            <a:r>
              <a:rPr lang="en-US"/>
              <a:t>Enhance practices with Azure Arc</a:t>
            </a:r>
          </a:p>
        </p:txBody>
      </p:sp>
      <p:sp>
        <p:nvSpPr>
          <p:cNvPr id="81" name="Pentagon 1">
            <a:extLst>
              <a:ext uri="{FF2B5EF4-FFF2-40B4-BE49-F238E27FC236}">
                <a16:creationId xmlns:a16="http://schemas.microsoft.com/office/drawing/2014/main" id="{B7A7ACE7-7B9D-4DF4-8891-7F2CFFD924E4}"/>
              </a:ext>
            </a:extLst>
          </p:cNvPr>
          <p:cNvSpPr/>
          <p:nvPr/>
        </p:nvSpPr>
        <p:spPr bwMode="auto">
          <a:xfrm>
            <a:off x="869613" y="1434835"/>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82" name="Rectangle 81">
            <a:extLst>
              <a:ext uri="{FF2B5EF4-FFF2-40B4-BE49-F238E27FC236}">
                <a16:creationId xmlns:a16="http://schemas.microsoft.com/office/drawing/2014/main" id="{5A6FCBD7-224D-460D-88E4-B6B7BAE33465}"/>
              </a:ext>
              <a:ext uri="{C183D7F6-B498-43B3-948B-1728B52AA6E4}">
                <adec:decorative xmlns:adec="http://schemas.microsoft.com/office/drawing/2017/decorative" val="1"/>
              </a:ext>
            </a:extLst>
          </p:cNvPr>
          <p:cNvSpPr/>
          <p:nvPr/>
        </p:nvSpPr>
        <p:spPr bwMode="auto">
          <a:xfrm>
            <a:off x="5147935" y="1434835"/>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Use Azure Arc to get full visibility for assessment and attach Azure services to move from a one-time to continuous engagement</a:t>
            </a: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a:t>
            </a: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84" name="Pentagon 1">
            <a:extLst>
              <a:ext uri="{FF2B5EF4-FFF2-40B4-BE49-F238E27FC236}">
                <a16:creationId xmlns:a16="http://schemas.microsoft.com/office/drawing/2014/main" id="{95652997-BE5D-4653-B1B5-785B7265B408}"/>
              </a:ext>
            </a:extLst>
          </p:cNvPr>
          <p:cNvSpPr/>
          <p:nvPr/>
        </p:nvSpPr>
        <p:spPr bwMode="auto">
          <a:xfrm>
            <a:off x="869613" y="2460263"/>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0" name="Rectangle 89">
            <a:extLst>
              <a:ext uri="{FF2B5EF4-FFF2-40B4-BE49-F238E27FC236}">
                <a16:creationId xmlns:a16="http://schemas.microsoft.com/office/drawing/2014/main" id="{BEFF66EB-FA21-4F6B-AB1A-6A7816778BBC}"/>
              </a:ext>
              <a:ext uri="{C183D7F6-B498-43B3-948B-1728B52AA6E4}">
                <adec:decorative xmlns:adec="http://schemas.microsoft.com/office/drawing/2017/decorative" val="1"/>
              </a:ext>
            </a:extLst>
          </p:cNvPr>
          <p:cNvSpPr/>
          <p:nvPr/>
        </p:nvSpPr>
        <p:spPr bwMode="auto">
          <a:xfrm>
            <a:off x="5147936" y="2460263"/>
            <a:ext cx="5870126"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2" name="Pentagon 1">
            <a:extLst>
              <a:ext uri="{FF2B5EF4-FFF2-40B4-BE49-F238E27FC236}">
                <a16:creationId xmlns:a16="http://schemas.microsoft.com/office/drawing/2014/main" id="{73601A14-CE18-49BA-9DE0-B774DB094C73}"/>
              </a:ext>
            </a:extLst>
          </p:cNvPr>
          <p:cNvSpPr/>
          <p:nvPr/>
        </p:nvSpPr>
        <p:spPr bwMode="auto">
          <a:xfrm>
            <a:off x="869613" y="3485691"/>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4" name="Rectangle 93">
            <a:extLst>
              <a:ext uri="{FF2B5EF4-FFF2-40B4-BE49-F238E27FC236}">
                <a16:creationId xmlns:a16="http://schemas.microsoft.com/office/drawing/2014/main" id="{ADC2E415-AAD3-4FBE-93DA-5E764D539243}"/>
              </a:ext>
              <a:ext uri="{C183D7F6-B498-43B3-948B-1728B52AA6E4}">
                <adec:decorative xmlns:adec="http://schemas.microsoft.com/office/drawing/2017/decorative" val="1"/>
              </a:ext>
            </a:extLst>
          </p:cNvPr>
          <p:cNvSpPr/>
          <p:nvPr/>
        </p:nvSpPr>
        <p:spPr bwMode="auto">
          <a:xfrm>
            <a:off x="5147935" y="3485691"/>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6" name="Pentagon 1">
            <a:extLst>
              <a:ext uri="{FF2B5EF4-FFF2-40B4-BE49-F238E27FC236}">
                <a16:creationId xmlns:a16="http://schemas.microsoft.com/office/drawing/2014/main" id="{990B05B3-BC01-4086-A50D-17920D18E32C}"/>
              </a:ext>
            </a:extLst>
          </p:cNvPr>
          <p:cNvSpPr/>
          <p:nvPr/>
        </p:nvSpPr>
        <p:spPr bwMode="auto">
          <a:xfrm>
            <a:off x="869613" y="4511119"/>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8" name="Rectangle 97">
            <a:extLst>
              <a:ext uri="{FF2B5EF4-FFF2-40B4-BE49-F238E27FC236}">
                <a16:creationId xmlns:a16="http://schemas.microsoft.com/office/drawing/2014/main" id="{E052A064-506D-4B1C-AB6C-575A85CB4422}"/>
              </a:ext>
              <a:ext uri="{C183D7F6-B498-43B3-948B-1728B52AA6E4}">
                <adec:decorative xmlns:adec="http://schemas.microsoft.com/office/drawing/2017/decorative" val="1"/>
              </a:ext>
            </a:extLst>
          </p:cNvPr>
          <p:cNvSpPr/>
          <p:nvPr/>
        </p:nvSpPr>
        <p:spPr bwMode="auto">
          <a:xfrm>
            <a:off x="5147935" y="4511119"/>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5" name="Pentagon 1">
            <a:extLst>
              <a:ext uri="{FF2B5EF4-FFF2-40B4-BE49-F238E27FC236}">
                <a16:creationId xmlns:a16="http://schemas.microsoft.com/office/drawing/2014/main" id="{57C82D2B-AE25-456F-A7D7-CCEB392229A5}"/>
              </a:ext>
            </a:extLst>
          </p:cNvPr>
          <p:cNvSpPr/>
          <p:nvPr/>
        </p:nvSpPr>
        <p:spPr bwMode="auto">
          <a:xfrm>
            <a:off x="869613" y="5536547"/>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107" name="Rectangle 106">
            <a:extLst>
              <a:ext uri="{FF2B5EF4-FFF2-40B4-BE49-F238E27FC236}">
                <a16:creationId xmlns:a16="http://schemas.microsoft.com/office/drawing/2014/main" id="{8322AEC2-80B9-4214-8170-16704E435F6B}"/>
              </a:ext>
              <a:ext uri="{C183D7F6-B498-43B3-948B-1728B52AA6E4}">
                <adec:decorative xmlns:adec="http://schemas.microsoft.com/office/drawing/2017/decorative" val="1"/>
              </a:ext>
            </a:extLst>
          </p:cNvPr>
          <p:cNvSpPr/>
          <p:nvPr/>
        </p:nvSpPr>
        <p:spPr bwMode="auto">
          <a:xfrm>
            <a:off x="5147935" y="5536547"/>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8" name="TextBox 107">
            <a:extLst>
              <a:ext uri="{FF2B5EF4-FFF2-40B4-BE49-F238E27FC236}">
                <a16:creationId xmlns:a16="http://schemas.microsoft.com/office/drawing/2014/main" id="{E410A1DC-FC11-48E9-991F-22AF1FD89EDF}"/>
              </a:ext>
            </a:extLst>
          </p:cNvPr>
          <p:cNvSpPr txBox="1"/>
          <p:nvPr/>
        </p:nvSpPr>
        <p:spPr>
          <a:xfrm>
            <a:off x="371769" y="2624600"/>
            <a:ext cx="4478767" cy="369332"/>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Cloud and infrastructure management </a:t>
            </a:r>
          </a:p>
        </p:txBody>
      </p:sp>
      <p:sp>
        <p:nvSpPr>
          <p:cNvPr id="109" name="TextBox 108">
            <a:extLst>
              <a:ext uri="{FF2B5EF4-FFF2-40B4-BE49-F238E27FC236}">
                <a16:creationId xmlns:a16="http://schemas.microsoft.com/office/drawing/2014/main" id="{862981F0-3793-416B-98AF-2C646EFE611F}"/>
              </a:ext>
            </a:extLst>
          </p:cNvPr>
          <p:cNvSpPr txBox="1"/>
          <p:nvPr/>
        </p:nvSpPr>
        <p:spPr>
          <a:xfrm>
            <a:off x="869612" y="3635214"/>
            <a:ext cx="3851439"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App modernization and innovation</a:t>
            </a:r>
          </a:p>
        </p:txBody>
      </p:sp>
      <p:sp>
        <p:nvSpPr>
          <p:cNvPr id="110" name="TextBox 109">
            <a:extLst>
              <a:ext uri="{FF2B5EF4-FFF2-40B4-BE49-F238E27FC236}">
                <a16:creationId xmlns:a16="http://schemas.microsoft.com/office/drawing/2014/main" id="{CBD60509-6E1F-43ED-9A25-2E3958EB8A40}"/>
              </a:ext>
            </a:extLst>
          </p:cNvPr>
          <p:cNvSpPr txBox="1"/>
          <p:nvPr/>
        </p:nvSpPr>
        <p:spPr>
          <a:xfrm>
            <a:off x="869613" y="1595125"/>
            <a:ext cx="1433670"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Migration</a:t>
            </a:r>
          </a:p>
        </p:txBody>
      </p:sp>
      <p:sp>
        <p:nvSpPr>
          <p:cNvPr id="111" name="TextBox 110">
            <a:extLst>
              <a:ext uri="{FF2B5EF4-FFF2-40B4-BE49-F238E27FC236}">
                <a16:creationId xmlns:a16="http://schemas.microsoft.com/office/drawing/2014/main" id="{F6B208A5-EA8D-4291-8152-6DAC1E75A63B}"/>
              </a:ext>
            </a:extLst>
          </p:cNvPr>
          <p:cNvSpPr txBox="1"/>
          <p:nvPr/>
        </p:nvSpPr>
        <p:spPr>
          <a:xfrm>
            <a:off x="869613" y="4671409"/>
            <a:ext cx="3851438"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Data modernization and sovereignty</a:t>
            </a:r>
          </a:p>
        </p:txBody>
      </p:sp>
      <p:sp>
        <p:nvSpPr>
          <p:cNvPr id="112" name="TextBox 111">
            <a:extLst>
              <a:ext uri="{FF2B5EF4-FFF2-40B4-BE49-F238E27FC236}">
                <a16:creationId xmlns:a16="http://schemas.microsoft.com/office/drawing/2014/main" id="{C49F5ABD-5620-45BD-9EDB-092B843FCA25}"/>
              </a:ext>
            </a:extLst>
          </p:cNvPr>
          <p:cNvSpPr txBox="1"/>
          <p:nvPr/>
        </p:nvSpPr>
        <p:spPr>
          <a:xfrm>
            <a:off x="869613" y="5707604"/>
            <a:ext cx="3999743" cy="369332"/>
          </a:xfrm>
          <a:prstGeom prst="rect">
            <a:avLst/>
          </a:prstGeom>
          <a:noFill/>
        </p:spPr>
        <p:txBody>
          <a:bodyPr wrap="square">
            <a:spAutoFit/>
          </a:bodyPr>
          <a:lstStyle>
            <a:defPPr>
              <a:defRPr lang="en-US"/>
            </a:defPPr>
            <a:lvl1pPr marR="0" lvl="0" indent="0" defTabSz="914102" fontAlgn="base">
              <a:lnSpc>
                <a:spcPct val="100000"/>
              </a:lnSpc>
              <a:spcBef>
                <a:spcPct val="0"/>
              </a:spcBef>
              <a:spcAft>
                <a:spcPct val="0"/>
              </a:spcAft>
              <a:buClrTx/>
              <a:buSzTx/>
              <a:buFontTx/>
              <a:buNone/>
              <a:tabLst/>
              <a:defRPr>
                <a:solidFill>
                  <a:schemeClr val="accent2"/>
                </a:solidFill>
                <a:latin typeface="Segoe UI Symbol" panose="020B0502040204020203" pitchFamily="34" charset="0"/>
                <a:ea typeface="Segoe UI Symbol" panose="020B05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Governance, compliance, and security</a:t>
            </a:r>
          </a:p>
        </p:txBody>
      </p:sp>
      <p:sp>
        <p:nvSpPr>
          <p:cNvPr id="113" name="TextBox 112">
            <a:extLst>
              <a:ext uri="{FF2B5EF4-FFF2-40B4-BE49-F238E27FC236}">
                <a16:creationId xmlns:a16="http://schemas.microsoft.com/office/drawing/2014/main" id="{CAA272E3-B1DB-46D5-9424-8E5EE301FF02}"/>
              </a:ext>
            </a:extLst>
          </p:cNvPr>
          <p:cNvSpPr txBox="1"/>
          <p:nvPr/>
        </p:nvSpPr>
        <p:spPr>
          <a:xfrm>
            <a:off x="5209399" y="2576604"/>
            <a:ext cx="5745914" cy="480131"/>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Develop consistent and transferable skills across environments and  reduce custom development through Azure services</a:t>
            </a:r>
            <a:endPar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14" name="TextBox 113">
            <a:extLst>
              <a:ext uri="{FF2B5EF4-FFF2-40B4-BE49-F238E27FC236}">
                <a16:creationId xmlns:a16="http://schemas.microsoft.com/office/drawing/2014/main" id="{E3BE15FE-FC4E-4F4A-89A7-6D39802067DE}"/>
              </a:ext>
            </a:extLst>
          </p:cNvPr>
          <p:cNvSpPr txBox="1"/>
          <p:nvPr/>
        </p:nvSpPr>
        <p:spPr>
          <a:xfrm>
            <a:off x="5209399" y="3471439"/>
            <a:ext cx="5720436" cy="738664"/>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sz="1400" kern="0">
                <a:solidFill>
                  <a:srgbClr val="FFFFFF"/>
                </a:solidFill>
                <a:cs typeface="Segoe UI Semibold" panose="020B07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Leverage continuous Azure investment in K8s and developer tools. Simplify hard to find talent acquisition with a platform built for diverse skillsets.</a:t>
            </a: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5" name="TextBox 114">
            <a:extLst>
              <a:ext uri="{FF2B5EF4-FFF2-40B4-BE49-F238E27FC236}">
                <a16:creationId xmlns:a16="http://schemas.microsoft.com/office/drawing/2014/main" id="{5847AFFF-54F6-499E-8184-6C2238A74A99}"/>
              </a:ext>
            </a:extLst>
          </p:cNvPr>
          <p:cNvSpPr txBox="1"/>
          <p:nvPr/>
        </p:nvSpPr>
        <p:spPr>
          <a:xfrm>
            <a:off x="5147934" y="4594890"/>
            <a:ext cx="5678658" cy="523220"/>
          </a:xfrm>
          <a:prstGeom prst="rect">
            <a:avLst/>
          </a:prstGeom>
          <a:noFill/>
        </p:spPr>
        <p:txBody>
          <a:bodyPr wrap="square" anchor="ctr">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Expand your data practices to Azure managed PaaS data services running in datacenter, edge or even other clouds</a:t>
            </a:r>
          </a:p>
        </p:txBody>
      </p:sp>
      <p:sp>
        <p:nvSpPr>
          <p:cNvPr id="116" name="TextBox 115">
            <a:extLst>
              <a:ext uri="{FF2B5EF4-FFF2-40B4-BE49-F238E27FC236}">
                <a16:creationId xmlns:a16="http://schemas.microsoft.com/office/drawing/2014/main" id="{99E168F1-4469-4A05-BA5E-4F4E6B014635}"/>
              </a:ext>
            </a:extLst>
          </p:cNvPr>
          <p:cNvSpPr txBox="1"/>
          <p:nvPr/>
        </p:nvSpPr>
        <p:spPr>
          <a:xfrm>
            <a:off x="5129114" y="5619893"/>
            <a:ext cx="5602451" cy="523220"/>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Offer consistent at-scale Azure governance and security fully integrated with the management and identity services</a:t>
            </a: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2557015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982032FD-14E9-4B5E-9A6D-2613B2775C5D}"/>
              </a:ext>
              <a:ext uri="{C183D7F6-B498-43B3-948B-1728B52AA6E4}">
                <adec:decorative xmlns:adec="http://schemas.microsoft.com/office/drawing/2017/decorative" val="1"/>
              </a:ext>
            </a:extLst>
          </p:cNvPr>
          <p:cNvSpPr/>
          <p:nvPr/>
        </p:nvSpPr>
        <p:spPr bwMode="auto">
          <a:xfrm>
            <a:off x="467690" y="2222722"/>
            <a:ext cx="3622770" cy="4432891"/>
          </a:xfrm>
          <a:prstGeom prst="rect">
            <a:avLst/>
          </a:prstGeom>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3" name="Rectangle 102">
            <a:extLst>
              <a:ext uri="{FF2B5EF4-FFF2-40B4-BE49-F238E27FC236}">
                <a16:creationId xmlns:a16="http://schemas.microsoft.com/office/drawing/2014/main" id="{C7AC46D8-9BA7-41A8-AE76-88A4A287CF16}"/>
              </a:ext>
              <a:ext uri="{C183D7F6-B498-43B3-948B-1728B52AA6E4}">
                <adec:decorative xmlns:adec="http://schemas.microsoft.com/office/drawing/2017/decorative" val="1"/>
              </a:ext>
            </a:extLst>
          </p:cNvPr>
          <p:cNvSpPr/>
          <p:nvPr/>
        </p:nvSpPr>
        <p:spPr bwMode="auto">
          <a:xfrm>
            <a:off x="4316286" y="2222723"/>
            <a:ext cx="3576605" cy="4432890"/>
          </a:xfrm>
          <a:prstGeom prst="rect">
            <a:avLst/>
          </a:prstGeom>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4" name="Rectangle 103">
            <a:extLst>
              <a:ext uri="{FF2B5EF4-FFF2-40B4-BE49-F238E27FC236}">
                <a16:creationId xmlns:a16="http://schemas.microsoft.com/office/drawing/2014/main" id="{78A3D090-D35F-4929-8886-325DCF3A7BC3}"/>
              </a:ext>
              <a:ext uri="{C183D7F6-B498-43B3-948B-1728B52AA6E4}">
                <adec:decorative xmlns:adec="http://schemas.microsoft.com/office/drawing/2017/decorative" val="1"/>
              </a:ext>
            </a:extLst>
          </p:cNvPr>
          <p:cNvSpPr/>
          <p:nvPr/>
        </p:nvSpPr>
        <p:spPr bwMode="auto">
          <a:xfrm>
            <a:off x="8126105" y="2222722"/>
            <a:ext cx="3573180" cy="4432889"/>
          </a:xfrm>
          <a:prstGeom prst="rect">
            <a:avLst/>
          </a:prstGeom>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 name="Graphic 2" descr="Azure Arc logo">
            <a:extLst>
              <a:ext uri="{FF2B5EF4-FFF2-40B4-BE49-F238E27FC236}">
                <a16:creationId xmlns:a16="http://schemas.microsoft.com/office/drawing/2014/main" id="{BA9AC7E5-36B3-4EF5-85E5-20ABEEF87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7514" y="475253"/>
            <a:ext cx="859304" cy="859304"/>
          </a:xfrm>
          <a:prstGeom prst="rect">
            <a:avLst/>
          </a:prstGeom>
        </p:spPr>
      </p:pic>
      <p:sp>
        <p:nvSpPr>
          <p:cNvPr id="2" name="Title 1">
            <a:extLst>
              <a:ext uri="{FF2B5EF4-FFF2-40B4-BE49-F238E27FC236}">
                <a16:creationId xmlns:a16="http://schemas.microsoft.com/office/drawing/2014/main" id="{A619C88F-CA7F-4240-935E-086C83FD1B8A}"/>
              </a:ext>
            </a:extLst>
          </p:cNvPr>
          <p:cNvSpPr>
            <a:spLocks noGrp="1"/>
          </p:cNvSpPr>
          <p:nvPr>
            <p:ph type="title"/>
          </p:nvPr>
        </p:nvSpPr>
        <p:spPr>
          <a:xfrm>
            <a:off x="1057992" y="626803"/>
            <a:ext cx="11018520" cy="664797"/>
          </a:xfrm>
        </p:spPr>
        <p:txBody>
          <a:bodyPr/>
          <a:lstStyle/>
          <a:p>
            <a:pPr marL="0" marR="0" lvl="0" indent="0" algn="ctr" defTabSz="932472" rtl="0" eaLnBrk="1" fontAlgn="base" latinLnBrk="0" hangingPunct="1">
              <a:lnSpc>
                <a:spcPct val="90000"/>
              </a:lnSpc>
              <a:spcBef>
                <a:spcPts val="600"/>
              </a:spcBef>
              <a:spcAft>
                <a:spcPts val="600"/>
              </a:spcAft>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Arc enabled</a:t>
            </a:r>
            <a:r>
              <a:rPr lang="en-US" sz="4800" spc="0">
                <a:ln>
                  <a:noFill/>
                </a:ln>
                <a:solidFill>
                  <a:srgbClr val="FFFFFF"/>
                </a:solidFill>
                <a:latin typeface="Segoe UI Semibold"/>
              </a:rPr>
              <a:t> practices</a:t>
            </a:r>
            <a:endParaRPr lang="en-US" sz="4800"/>
          </a:p>
        </p:txBody>
      </p:sp>
      <p:sp>
        <p:nvSpPr>
          <p:cNvPr id="19" name="TextBox 18">
            <a:extLst>
              <a:ext uri="{FF2B5EF4-FFF2-40B4-BE49-F238E27FC236}">
                <a16:creationId xmlns:a16="http://schemas.microsoft.com/office/drawing/2014/main" id="{C0363C4E-8E5E-434E-B128-749478D0635C}"/>
              </a:ext>
            </a:extLst>
          </p:cNvPr>
          <p:cNvSpPr txBox="1"/>
          <p:nvPr/>
        </p:nvSpPr>
        <p:spPr>
          <a:xfrm>
            <a:off x="1478019" y="1121933"/>
            <a:ext cx="9253135" cy="75138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Simplify hybrid for every practice in your portfolio</a:t>
            </a:r>
          </a:p>
        </p:txBody>
      </p:sp>
      <p:sp>
        <p:nvSpPr>
          <p:cNvPr id="121" name="Rectangle 120">
            <a:extLst>
              <a:ext uri="{FF2B5EF4-FFF2-40B4-BE49-F238E27FC236}">
                <a16:creationId xmlns:a16="http://schemas.microsoft.com/office/drawing/2014/main" id="{E3BE8228-A88E-4691-B817-1EF40F66C3F4}"/>
              </a:ext>
            </a:extLst>
          </p:cNvPr>
          <p:cNvSpPr/>
          <p:nvPr/>
        </p:nvSpPr>
        <p:spPr bwMode="auto">
          <a:xfrm>
            <a:off x="8329727" y="2273706"/>
            <a:ext cx="3256153" cy="997196"/>
          </a:xfrm>
          <a:prstGeom prst="rect">
            <a:avLst/>
          </a:prstGeom>
          <a:noFill/>
        </p:spPr>
        <p:txBody>
          <a:bodyPr vert="horz" wrap="square" lIns="0" tIns="0" rIns="0" bIns="0" rtlCol="0">
            <a:sp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Overcome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common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objections</a:t>
            </a:r>
          </a:p>
        </p:txBody>
      </p:sp>
      <p:sp>
        <p:nvSpPr>
          <p:cNvPr id="122" name="Rectangle 121">
            <a:extLst>
              <a:ext uri="{FF2B5EF4-FFF2-40B4-BE49-F238E27FC236}">
                <a16:creationId xmlns:a16="http://schemas.microsoft.com/office/drawing/2014/main" id="{89FF758F-760E-4A6E-A2A0-3F8955090EB1}"/>
              </a:ext>
            </a:extLst>
          </p:cNvPr>
          <p:cNvSpPr/>
          <p:nvPr/>
        </p:nvSpPr>
        <p:spPr bwMode="auto">
          <a:xfrm>
            <a:off x="698818" y="2256030"/>
            <a:ext cx="3183049" cy="997196"/>
          </a:xfrm>
          <a:prstGeom prst="rect">
            <a:avLst/>
          </a:prstGeom>
          <a:noFill/>
        </p:spPr>
        <p:txBody>
          <a:bodyPr vert="horz" wrap="square" lIns="0" tIns="0" rIns="0" bIns="0" rtlCol="0">
            <a:sp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Expand</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revenue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opportunities</a:t>
            </a:r>
          </a:p>
        </p:txBody>
      </p:sp>
      <p:sp>
        <p:nvSpPr>
          <p:cNvPr id="124" name="Rectangle 123">
            <a:extLst>
              <a:ext uri="{FF2B5EF4-FFF2-40B4-BE49-F238E27FC236}">
                <a16:creationId xmlns:a16="http://schemas.microsoft.com/office/drawing/2014/main" id="{BB32E20A-C841-4E13-BECD-B21343E8C1F1}"/>
              </a:ext>
            </a:extLst>
          </p:cNvPr>
          <p:cNvSpPr/>
          <p:nvPr/>
        </p:nvSpPr>
        <p:spPr bwMode="auto">
          <a:xfrm>
            <a:off x="4585630" y="2256030"/>
            <a:ext cx="3037915" cy="997196"/>
          </a:xfrm>
          <a:prstGeom prst="rect">
            <a:avLst/>
          </a:prstGeom>
          <a:noFill/>
        </p:spPr>
        <p:txBody>
          <a:bodyPr vert="horz" wrap="square" lIns="0" tIns="0" rIns="0" bIns="0" rtlCol="0">
            <a:sp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Improve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operational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efficiency</a:t>
            </a:r>
          </a:p>
        </p:txBody>
      </p:sp>
      <p:sp>
        <p:nvSpPr>
          <p:cNvPr id="127" name="TextBox 126">
            <a:extLst>
              <a:ext uri="{FF2B5EF4-FFF2-40B4-BE49-F238E27FC236}">
                <a16:creationId xmlns:a16="http://schemas.microsoft.com/office/drawing/2014/main" id="{8F7AD3CD-4E83-4951-800B-54563535D096}"/>
              </a:ext>
            </a:extLst>
          </p:cNvPr>
          <p:cNvSpPr txBox="1"/>
          <p:nvPr/>
        </p:nvSpPr>
        <p:spPr>
          <a:xfrm>
            <a:off x="689659" y="3469695"/>
            <a:ext cx="3183049" cy="2970044"/>
          </a:xfrm>
          <a:prstGeom prst="rect">
            <a:avLst/>
          </a:prstGeom>
        </p:spPr>
        <p:txBody>
          <a:bodyPr vert="horz" wrap="square" lIns="0" tIns="0" rIns="0" bIns="0" rtlCol="0">
            <a:spAutoFit/>
          </a:bodyPr>
          <a:lstStyle>
            <a:defPPr>
              <a:defRPr lang="en-US"/>
            </a:defPPr>
            <a:lvl1pPr marR="0" lvl="0" indent="0" defTabSz="914016" fontAlgn="base">
              <a:lnSpc>
                <a:spcPct val="100000"/>
              </a:lnSpc>
              <a:spcBef>
                <a:spcPts val="0"/>
              </a:spcBef>
              <a:spcAft>
                <a:spcPts val="0"/>
              </a:spcAft>
              <a:buClrTx/>
              <a:buSzPct val="90000"/>
              <a:buFont typeface="Wingdings" panose="05000000000000000000" pitchFamily="2" charset="2"/>
              <a:buNone/>
              <a:tabLst/>
              <a:defRPr kumimoji="0" sz="1600" b="0" i="0" u="none" strike="noStrike" cap="none" spc="0" normalizeH="0" baseline="0">
                <a:ln>
                  <a:noFill/>
                </a:ln>
                <a:solidFill>
                  <a:srgbClr val="FFFFFF"/>
                </a:solidFill>
                <a:effectLst/>
                <a:uLnTx/>
                <a:uFillTx/>
                <a:latin typeface="Segoe UI"/>
              </a:defRPr>
            </a:lvl1pPr>
            <a:lvl2pPr marL="0" marR="0" indent="0" defTabSz="914016" fontAlgn="auto">
              <a:lnSpc>
                <a:spcPct val="100000"/>
              </a:lnSpc>
              <a:spcBef>
                <a:spcPts val="0"/>
              </a:spcBef>
              <a:spcAft>
                <a:spcPts val="1370"/>
              </a:spcAft>
              <a:buClrTx/>
              <a:buSzPct val="90000"/>
              <a:buFont typeface="Wingdings" panose="05000000000000000000" pitchFamily="2" charset="2"/>
              <a:buNone/>
              <a:tabLst/>
              <a:defRPr spc="0" baseline="0">
                <a:solidFill>
                  <a:srgbClr val="000000"/>
                </a:solidFill>
              </a:defRPr>
            </a:lvl2pPr>
            <a:lvl3pPr marL="0" marR="0" indent="0" defTabSz="914016" fontAlgn="auto">
              <a:lnSpc>
                <a:spcPct val="100000"/>
              </a:lnSpc>
              <a:spcBef>
                <a:spcPts val="1200"/>
              </a:spcBef>
              <a:spcAft>
                <a:spcPts val="0"/>
              </a:spcAft>
              <a:buClrTx/>
              <a:buSzPct val="90000"/>
              <a:buFont typeface="Wingdings" panose="05000000000000000000" pitchFamily="2" charset="2"/>
              <a:buNone/>
              <a:tabLst/>
              <a:defRPr sz="1400" b="1" spc="0" baseline="0">
                <a:solidFill>
                  <a:srgbClr val="000000"/>
                </a:solidFill>
              </a:defRPr>
            </a:lvl3pPr>
            <a:lvl4pPr marL="0" marR="0" indent="0" defTabSz="914016" fontAlgn="auto">
              <a:lnSpc>
                <a:spcPct val="100000"/>
              </a:lnSpc>
              <a:spcBef>
                <a:spcPts val="0"/>
              </a:spcBef>
              <a:spcAft>
                <a:spcPts val="0"/>
              </a:spcAft>
              <a:buClrTx/>
              <a:buSzPct val="90000"/>
              <a:buFont typeface="Wingdings" panose="05000000000000000000" pitchFamily="2" charset="2"/>
              <a:buNone/>
              <a:tabLst/>
              <a:defRPr sz="1200" spc="0" baseline="0">
                <a:solidFill>
                  <a:srgbClr val="000000"/>
                </a:solidFill>
              </a:defRPr>
            </a:lvl4pPr>
            <a:lvl5pPr marL="0" marR="0" indent="0" defTabSz="914016" fontAlgn="auto">
              <a:lnSpc>
                <a:spcPct val="100000"/>
              </a:lnSpc>
              <a:spcBef>
                <a:spcPts val="0"/>
              </a:spcBef>
              <a:spcAft>
                <a:spcPts val="0"/>
              </a:spcAft>
              <a:buClrTx/>
              <a:buSzPct val="90000"/>
              <a:buFont typeface="Wingdings" panose="05000000000000000000" pitchFamily="2" charset="2"/>
              <a:buNone/>
              <a:tabLst/>
              <a:defRPr sz="1100" spc="0" baseline="0">
                <a:solidFill>
                  <a:srgbClr val="000000"/>
                </a:solidFill>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Expand to subscription-based pricing models</a:t>
            </a: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lang="en-US" sz="1400">
                <a:cs typeface="Segoe UI Semibold" panose="020B0702040204020203" pitchFamily="34" charset="0"/>
              </a:rPr>
              <a:t>Consistent Security and governance across customer environment</a:t>
            </a: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lang="en-US" sz="1400">
                <a:cs typeface="Segoe UI Semibold" panose="020B0702040204020203" pitchFamily="34" charset="0"/>
              </a:rPr>
              <a:t>Offer mature at-scale cloud services </a:t>
            </a:r>
            <a:endPar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Extend existing cloud solutions to on-premise &amp; multi-cloud</a:t>
            </a: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Comprehensive Kubernetes, servers, &amp; data services management on any cloud or infrastructure</a:t>
            </a: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Accelerate cloud migration &amp; infrastructure modernization</a:t>
            </a:r>
          </a:p>
        </p:txBody>
      </p:sp>
      <p:sp>
        <p:nvSpPr>
          <p:cNvPr id="128" name="TextBox 127">
            <a:extLst>
              <a:ext uri="{FF2B5EF4-FFF2-40B4-BE49-F238E27FC236}">
                <a16:creationId xmlns:a16="http://schemas.microsoft.com/office/drawing/2014/main" id="{A469A576-5EA6-43A7-9145-98CD2571A85A}"/>
              </a:ext>
            </a:extLst>
          </p:cNvPr>
          <p:cNvSpPr txBox="1"/>
          <p:nvPr/>
        </p:nvSpPr>
        <p:spPr>
          <a:xfrm>
            <a:off x="4546975" y="3489151"/>
            <a:ext cx="3076570" cy="3477875"/>
          </a:xfrm>
          <a:prstGeom prst="rect">
            <a:avLst/>
          </a:prstGeom>
        </p:spPr>
        <p:txBody>
          <a:bodyPr vert="horz" wrap="square" lIns="0" tIns="0" rIns="0" bIns="0" rtlCol="0">
            <a:spAutoFit/>
          </a:bodyPr>
          <a:lstStyle>
            <a:defPPr>
              <a:defRPr lang="en-US"/>
            </a:defPPr>
            <a:lvl1pPr marR="0" lvl="0" indent="0" defTabSz="914016" fontAlgn="base">
              <a:lnSpc>
                <a:spcPct val="100000"/>
              </a:lnSpc>
              <a:spcBef>
                <a:spcPts val="0"/>
              </a:spcBef>
              <a:spcAft>
                <a:spcPts val="0"/>
              </a:spcAft>
              <a:buClrTx/>
              <a:buSzPct val="90000"/>
              <a:buFont typeface="Wingdings" panose="05000000000000000000" pitchFamily="2" charset="2"/>
              <a:buNone/>
              <a:tabLst/>
              <a:defRPr kumimoji="0" sz="1600" b="0" i="0" u="none" strike="noStrike" cap="none" spc="0" normalizeH="0" baseline="0">
                <a:ln>
                  <a:noFill/>
                </a:ln>
                <a:solidFill>
                  <a:srgbClr val="FFFFFF"/>
                </a:solidFill>
                <a:effectLst/>
                <a:uLnTx/>
                <a:uFillTx/>
                <a:latin typeface="Segoe UI"/>
              </a:defRPr>
            </a:lvl1pPr>
            <a:lvl2pPr marL="0" marR="0" indent="0" defTabSz="914016" fontAlgn="auto">
              <a:lnSpc>
                <a:spcPct val="100000"/>
              </a:lnSpc>
              <a:spcBef>
                <a:spcPts val="0"/>
              </a:spcBef>
              <a:spcAft>
                <a:spcPts val="1370"/>
              </a:spcAft>
              <a:buClrTx/>
              <a:buSzPct val="90000"/>
              <a:buFont typeface="Wingdings" panose="05000000000000000000" pitchFamily="2" charset="2"/>
              <a:buNone/>
              <a:tabLst/>
              <a:defRPr spc="0" baseline="0">
                <a:solidFill>
                  <a:srgbClr val="000000"/>
                </a:solidFill>
              </a:defRPr>
            </a:lvl2pPr>
            <a:lvl3pPr marL="0" marR="0" indent="0" defTabSz="914016" fontAlgn="auto">
              <a:lnSpc>
                <a:spcPct val="100000"/>
              </a:lnSpc>
              <a:spcBef>
                <a:spcPts val="1200"/>
              </a:spcBef>
              <a:spcAft>
                <a:spcPts val="0"/>
              </a:spcAft>
              <a:buClrTx/>
              <a:buSzPct val="90000"/>
              <a:buFont typeface="Wingdings" panose="05000000000000000000" pitchFamily="2" charset="2"/>
              <a:buNone/>
              <a:tabLst/>
              <a:defRPr sz="1400" b="1" spc="0" baseline="0">
                <a:solidFill>
                  <a:srgbClr val="000000"/>
                </a:solidFill>
              </a:defRPr>
            </a:lvl3pPr>
            <a:lvl4pPr marL="0" marR="0" indent="0" defTabSz="914016" fontAlgn="auto">
              <a:lnSpc>
                <a:spcPct val="100000"/>
              </a:lnSpc>
              <a:spcBef>
                <a:spcPts val="0"/>
              </a:spcBef>
              <a:spcAft>
                <a:spcPts val="0"/>
              </a:spcAft>
              <a:buClrTx/>
              <a:buSzPct val="90000"/>
              <a:buFont typeface="Wingdings" panose="05000000000000000000" pitchFamily="2" charset="2"/>
              <a:buNone/>
              <a:tabLst/>
              <a:defRPr sz="1200" spc="0" baseline="0">
                <a:solidFill>
                  <a:srgbClr val="000000"/>
                </a:solidFill>
              </a:defRPr>
            </a:lvl4pPr>
            <a:lvl5pPr marL="0" marR="0" indent="0" defTabSz="914016" fontAlgn="auto">
              <a:lnSpc>
                <a:spcPct val="100000"/>
              </a:lnSpc>
              <a:spcBef>
                <a:spcPts val="0"/>
              </a:spcBef>
              <a:spcAft>
                <a:spcPts val="0"/>
              </a:spcAft>
              <a:buClrTx/>
              <a:buSzPct val="90000"/>
              <a:buFont typeface="Wingdings" panose="05000000000000000000" pitchFamily="2" charset="2"/>
              <a:buNone/>
              <a:tabLst/>
              <a:defRPr sz="1100" spc="0" baseline="0">
                <a:solidFill>
                  <a:srgbClr val="000000"/>
                </a:solidFill>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Standardize DC operations with unified management &amp; consistent tooling</a:t>
            </a: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Automate everything through a single control plane</a:t>
            </a: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Governance &amp; security with role-based access</a:t>
            </a: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lang="en-US" sz="1400"/>
              <a:t>Shift from CAPEX to OPEX cost basis</a:t>
            </a:r>
            <a:r>
              <a:rPr kumimoji="0" lang="en-US" sz="1400" b="0" i="0" u="none" strike="noStrike" kern="1200" cap="none" spc="0" normalizeH="0" baseline="0" noProof="0">
                <a:ln>
                  <a:noFill/>
                </a:ln>
                <a:solidFill>
                  <a:srgbClr val="FFFFFF"/>
                </a:solidFill>
                <a:effectLst/>
                <a:uLnTx/>
                <a:uFillTx/>
                <a:latin typeface="Segoe UI"/>
                <a:ea typeface="+mn-ea"/>
                <a:cs typeface="+mn-cs"/>
              </a:rPr>
              <a:t> </a:t>
            </a:r>
          </a:p>
          <a:p>
            <a:pPr marL="285750" indent="-285750">
              <a:spcAft>
                <a:spcPts val="600"/>
              </a:spcAft>
              <a:buFont typeface="Arial" panose="020B0604020202020204" pitchFamily="34" charset="0"/>
              <a:buChar char="•"/>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Provide scale hybrid cloud native app development &amp; deployment</a:t>
            </a:r>
          </a:p>
          <a:p>
            <a:pPr marL="285750" indent="-285750">
              <a:spcAft>
                <a:spcPts val="600"/>
              </a:spcAft>
              <a:buFont typeface="Arial" panose="020B0604020202020204" pitchFamily="34" charset="0"/>
              <a:buChar char="•"/>
              <a:defRPr/>
            </a:pPr>
            <a:r>
              <a:rPr lang="en-US" sz="1400"/>
              <a:t>Lighthouse for cross tenant management</a:t>
            </a:r>
            <a:r>
              <a:rPr kumimoji="0" lang="en-US" sz="14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016" rtl="0" eaLnBrk="1" fontAlgn="base"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TextBox 128">
            <a:extLst>
              <a:ext uri="{FF2B5EF4-FFF2-40B4-BE49-F238E27FC236}">
                <a16:creationId xmlns:a16="http://schemas.microsoft.com/office/drawing/2014/main" id="{1FFDFC1F-7DF3-4E1B-AE42-D3974825351C}"/>
              </a:ext>
            </a:extLst>
          </p:cNvPr>
          <p:cNvSpPr txBox="1"/>
          <p:nvPr/>
        </p:nvSpPr>
        <p:spPr>
          <a:xfrm>
            <a:off x="8423754" y="3482951"/>
            <a:ext cx="2984882" cy="1954381"/>
          </a:xfrm>
          <a:prstGeom prst="rect">
            <a:avLst/>
          </a:prstGeom>
        </p:spPr>
        <p:txBody>
          <a:bodyPr vert="horz" wrap="square" lIns="0" tIns="0" rIns="0" bIns="0" rtlCol="0">
            <a:spAutoFit/>
          </a:bodyPr>
          <a:lstStyle>
            <a:defPPr>
              <a:defRPr lang="en-US"/>
            </a:defPPr>
            <a:lvl1pPr marR="0" lvl="0" indent="0" defTabSz="914016" fontAlgn="base">
              <a:lnSpc>
                <a:spcPct val="100000"/>
              </a:lnSpc>
              <a:spcBef>
                <a:spcPts val="0"/>
              </a:spcBef>
              <a:spcAft>
                <a:spcPts val="0"/>
              </a:spcAft>
              <a:buClrTx/>
              <a:buSzPct val="90000"/>
              <a:buFont typeface="Wingdings" panose="05000000000000000000" pitchFamily="2" charset="2"/>
              <a:buNone/>
              <a:tabLst/>
              <a:defRPr kumimoji="0" sz="1600" b="0" i="0" u="none" strike="noStrike" cap="none" spc="0" normalizeH="0" baseline="0">
                <a:ln>
                  <a:noFill/>
                </a:ln>
                <a:solidFill>
                  <a:srgbClr val="FFFFFF"/>
                </a:solidFill>
                <a:effectLst/>
                <a:uLnTx/>
                <a:uFillTx/>
                <a:latin typeface="Segoe UI"/>
              </a:defRPr>
            </a:lvl1pPr>
            <a:lvl2pPr marL="0" marR="0" indent="0" defTabSz="914016" fontAlgn="auto">
              <a:lnSpc>
                <a:spcPct val="100000"/>
              </a:lnSpc>
              <a:spcBef>
                <a:spcPts val="0"/>
              </a:spcBef>
              <a:spcAft>
                <a:spcPts val="1370"/>
              </a:spcAft>
              <a:buClrTx/>
              <a:buSzPct val="90000"/>
              <a:buFont typeface="Wingdings" panose="05000000000000000000" pitchFamily="2" charset="2"/>
              <a:buNone/>
              <a:tabLst/>
              <a:defRPr spc="0" baseline="0">
                <a:solidFill>
                  <a:srgbClr val="000000"/>
                </a:solidFill>
              </a:defRPr>
            </a:lvl2pPr>
            <a:lvl3pPr marL="0" marR="0" indent="0" defTabSz="914016" fontAlgn="auto">
              <a:lnSpc>
                <a:spcPct val="100000"/>
              </a:lnSpc>
              <a:spcBef>
                <a:spcPts val="1200"/>
              </a:spcBef>
              <a:spcAft>
                <a:spcPts val="0"/>
              </a:spcAft>
              <a:buClrTx/>
              <a:buSzPct val="90000"/>
              <a:buFont typeface="Wingdings" panose="05000000000000000000" pitchFamily="2" charset="2"/>
              <a:buNone/>
              <a:tabLst/>
              <a:defRPr sz="1400" b="1" spc="0" baseline="0">
                <a:solidFill>
                  <a:srgbClr val="000000"/>
                </a:solidFill>
              </a:defRPr>
            </a:lvl3pPr>
            <a:lvl4pPr marL="0" marR="0" indent="0" defTabSz="914016" fontAlgn="auto">
              <a:lnSpc>
                <a:spcPct val="100000"/>
              </a:lnSpc>
              <a:spcBef>
                <a:spcPts val="0"/>
              </a:spcBef>
              <a:spcAft>
                <a:spcPts val="0"/>
              </a:spcAft>
              <a:buClrTx/>
              <a:buSzPct val="90000"/>
              <a:buFont typeface="Wingdings" panose="05000000000000000000" pitchFamily="2" charset="2"/>
              <a:buNone/>
              <a:tabLst/>
              <a:defRPr sz="1200" spc="0" baseline="0">
                <a:solidFill>
                  <a:srgbClr val="000000"/>
                </a:solidFill>
              </a:defRPr>
            </a:lvl4pPr>
            <a:lvl5pPr marL="0" marR="0" indent="0" defTabSz="914016" fontAlgn="auto">
              <a:lnSpc>
                <a:spcPct val="100000"/>
              </a:lnSpc>
              <a:spcBef>
                <a:spcPts val="0"/>
              </a:spcBef>
              <a:spcAft>
                <a:spcPts val="0"/>
              </a:spcAft>
              <a:buClrTx/>
              <a:buSzPct val="90000"/>
              <a:buFont typeface="Wingdings" panose="05000000000000000000" pitchFamily="2" charset="2"/>
              <a:buNone/>
              <a:tabLst/>
              <a:defRPr sz="1100" spc="0" baseline="0">
                <a:solidFill>
                  <a:srgbClr val="000000"/>
                </a:solidFill>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lang="en-US" sz="1400"/>
              <a:t>Benefit from existing Microsoft/customer relationship</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Resolve on-prem and regulatory requirements</a:t>
            </a: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Address latency &amp; legacy considerations</a:t>
            </a:r>
          </a:p>
          <a:p>
            <a:pPr marL="285750" marR="0" lvl="0" indent="-285750" algn="l" defTabSz="914016" rtl="0" eaLnBrk="1" fontAlgn="base"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Ensure security &amp; compliance across environments </a:t>
            </a:r>
          </a:p>
        </p:txBody>
      </p:sp>
    </p:spTree>
    <p:extLst>
      <p:ext uri="{BB962C8B-B14F-4D97-AF65-F5344CB8AC3E}">
        <p14:creationId xmlns:p14="http://schemas.microsoft.com/office/powerpoint/2010/main" val="2547061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20D58AB2-1EF9-4885-84B9-F848B5165642}"/>
              </a:ext>
            </a:extLst>
          </p:cNvPr>
          <p:cNvSpPr/>
          <p:nvPr/>
        </p:nvSpPr>
        <p:spPr bwMode="auto">
          <a:xfrm>
            <a:off x="3514049" y="1596593"/>
            <a:ext cx="4782994"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Run Azure services anywhere</a:t>
            </a:r>
          </a:p>
        </p:txBody>
      </p:sp>
      <p:cxnSp>
        <p:nvCxnSpPr>
          <p:cNvPr id="7" name="Straight Connector 6">
            <a:extLst>
              <a:ext uri="{FF2B5EF4-FFF2-40B4-BE49-F238E27FC236}">
                <a16:creationId xmlns:a16="http://schemas.microsoft.com/office/drawing/2014/main" id="{C5324819-EC20-4463-B95A-E74DAF49E211}"/>
              </a:ext>
              <a:ext uri="{C183D7F6-B498-43B3-948B-1728B52AA6E4}">
                <adec:decorative xmlns:adec="http://schemas.microsoft.com/office/drawing/2017/decorative" val="1"/>
              </a:ext>
            </a:extLst>
          </p:cNvPr>
          <p:cNvCxnSpPr>
            <a:cxnSpLocks/>
            <a:stCxn id="3" idx="2"/>
          </p:cNvCxnSpPr>
          <p:nvPr/>
        </p:nvCxnSpPr>
        <p:spPr>
          <a:xfrm flipH="1">
            <a:off x="5912895" y="5699532"/>
            <a:ext cx="0" cy="30879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C4D5773-31D5-4A00-AC8F-9A68B75AB0DF}"/>
              </a:ext>
            </a:extLst>
          </p:cNvPr>
          <p:cNvGrpSpPr/>
          <p:nvPr/>
        </p:nvGrpSpPr>
        <p:grpSpPr>
          <a:xfrm>
            <a:off x="5564383" y="6149518"/>
            <a:ext cx="3066289" cy="407391"/>
            <a:chOff x="4470256" y="5652365"/>
            <a:chExt cx="3066289" cy="407391"/>
          </a:xfrm>
        </p:grpSpPr>
        <p:pic>
          <p:nvPicPr>
            <p:cNvPr id="44" name="Graphic 43" descr="Windows Virtual Machine icon">
              <a:extLst>
                <a:ext uri="{FF2B5EF4-FFF2-40B4-BE49-F238E27FC236}">
                  <a16:creationId xmlns:a16="http://schemas.microsoft.com/office/drawing/2014/main" id="{A483E6D3-5818-4AD3-8346-6FAC3E538C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2703" y="5693996"/>
              <a:ext cx="365760" cy="365760"/>
            </a:xfrm>
            <a:prstGeom prst="rect">
              <a:avLst/>
            </a:prstGeom>
          </p:spPr>
        </p:pic>
        <p:pic>
          <p:nvPicPr>
            <p:cNvPr id="45" name="Graphic 44" descr="Linux Virtual Machine icon">
              <a:extLst>
                <a:ext uri="{FF2B5EF4-FFF2-40B4-BE49-F238E27FC236}">
                  <a16:creationId xmlns:a16="http://schemas.microsoft.com/office/drawing/2014/main" id="{82FF31D8-53D3-48BF-9E61-B565B7C477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70634" y="5693996"/>
              <a:ext cx="365760" cy="365760"/>
            </a:xfrm>
            <a:prstGeom prst="rect">
              <a:avLst/>
            </a:prstGeom>
          </p:spPr>
        </p:pic>
        <p:pic>
          <p:nvPicPr>
            <p:cNvPr id="46" name="Graphic 45" descr="Bare metal servers icon">
              <a:extLst>
                <a:ext uri="{FF2B5EF4-FFF2-40B4-BE49-F238E27FC236}">
                  <a16:creationId xmlns:a16="http://schemas.microsoft.com/office/drawing/2014/main" id="{62F28923-715F-4907-8AD5-E3F54DAC4D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70256" y="5668644"/>
              <a:ext cx="365760" cy="365760"/>
            </a:xfrm>
            <a:prstGeom prst="rect">
              <a:avLst/>
            </a:prstGeom>
          </p:spPr>
        </p:pic>
        <p:pic>
          <p:nvPicPr>
            <p:cNvPr id="47" name="Picture 46" descr="Kubernetes icon">
              <a:extLst>
                <a:ext uri="{FF2B5EF4-FFF2-40B4-BE49-F238E27FC236}">
                  <a16:creationId xmlns:a16="http://schemas.microsoft.com/office/drawing/2014/main" id="{4BA38266-455A-4993-991A-E38A4401C9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3586" y="5652365"/>
              <a:ext cx="377072" cy="365760"/>
            </a:xfrm>
            <a:prstGeom prst="rect">
              <a:avLst/>
            </a:prstGeom>
          </p:spPr>
        </p:pic>
        <p:pic>
          <p:nvPicPr>
            <p:cNvPr id="48" name="Graphic 47">
              <a:extLst>
                <a:ext uri="{FF2B5EF4-FFF2-40B4-BE49-F238E27FC236}">
                  <a16:creationId xmlns:a16="http://schemas.microsoft.com/office/drawing/2014/main" id="{803C4207-D816-4C22-A63E-2D69FEB7312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1186" y="5705371"/>
              <a:ext cx="274320" cy="274320"/>
            </a:xfrm>
            <a:prstGeom prst="rect">
              <a:avLst/>
            </a:prstGeom>
          </p:spPr>
        </p:pic>
        <p:pic>
          <p:nvPicPr>
            <p:cNvPr id="49" name="Graphic 48">
              <a:extLst>
                <a:ext uri="{FF2B5EF4-FFF2-40B4-BE49-F238E27FC236}">
                  <a16:creationId xmlns:a16="http://schemas.microsoft.com/office/drawing/2014/main" id="{624BBD42-49B1-4D16-9E2C-DC4BA774AAF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2225" y="5705371"/>
              <a:ext cx="274320" cy="274320"/>
            </a:xfrm>
            <a:prstGeom prst="rect">
              <a:avLst/>
            </a:prstGeom>
          </p:spPr>
        </p:pic>
        <p:pic>
          <p:nvPicPr>
            <p:cNvPr id="50" name="Graphic 49">
              <a:extLst>
                <a:ext uri="{FF2B5EF4-FFF2-40B4-BE49-F238E27FC236}">
                  <a16:creationId xmlns:a16="http://schemas.microsoft.com/office/drawing/2014/main" id="{29A6B169-CAA8-478B-A116-29A724B40B0F}"/>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81310" y="5705371"/>
              <a:ext cx="274320" cy="274320"/>
            </a:xfrm>
            <a:prstGeom prst="rect">
              <a:avLst/>
            </a:prstGeom>
          </p:spPr>
        </p:pic>
      </p:grpSp>
      <p:sp>
        <p:nvSpPr>
          <p:cNvPr id="53" name="Title 1">
            <a:extLst>
              <a:ext uri="{FF2B5EF4-FFF2-40B4-BE49-F238E27FC236}">
                <a16:creationId xmlns:a16="http://schemas.microsoft.com/office/drawing/2014/main" id="{98D691B5-D2D0-4D24-B783-ADB0CEA13848}"/>
              </a:ext>
            </a:extLst>
          </p:cNvPr>
          <p:cNvSpPr txBox="1">
            <a:spLocks/>
          </p:cNvSpPr>
          <p:nvPr/>
        </p:nvSpPr>
        <p:spPr>
          <a:xfrm>
            <a:off x="371769" y="397398"/>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Enhance offerings with Azure Arc</a:t>
            </a:r>
          </a:p>
        </p:txBody>
      </p:sp>
      <p:sp>
        <p:nvSpPr>
          <p:cNvPr id="3" name="Rectangle 2">
            <a:extLst>
              <a:ext uri="{FF2B5EF4-FFF2-40B4-BE49-F238E27FC236}">
                <a16:creationId xmlns:a16="http://schemas.microsoft.com/office/drawing/2014/main" id="{AEB21966-A985-4E2A-B71B-219441737425}"/>
              </a:ext>
            </a:extLst>
          </p:cNvPr>
          <p:cNvSpPr/>
          <p:nvPr/>
        </p:nvSpPr>
        <p:spPr bwMode="auto">
          <a:xfrm>
            <a:off x="3526036" y="4948321"/>
            <a:ext cx="4783474" cy="751211"/>
          </a:xfrm>
          <a:prstGeom prst="rect">
            <a:avLst/>
          </a:prstGeom>
          <a:solidFill>
            <a:schemeClr val="bg1">
              <a:lumMod val="75000"/>
              <a:lumOff val="25000"/>
            </a:schemeClr>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j-ea"/>
                <a:cs typeface="Segoe UI" pitchFamily="34" charset="0"/>
              </a:rPr>
              <a:t>Existing tools</a:t>
            </a:r>
          </a:p>
        </p:txBody>
      </p:sp>
      <p:sp>
        <p:nvSpPr>
          <p:cNvPr id="54" name="Rectangle 53">
            <a:extLst>
              <a:ext uri="{FF2B5EF4-FFF2-40B4-BE49-F238E27FC236}">
                <a16:creationId xmlns:a16="http://schemas.microsoft.com/office/drawing/2014/main" id="{F13FC1E8-82F0-4DC4-91E6-9E4ACB3C41CD}"/>
              </a:ext>
            </a:extLst>
          </p:cNvPr>
          <p:cNvSpPr/>
          <p:nvPr/>
        </p:nvSpPr>
        <p:spPr bwMode="auto">
          <a:xfrm>
            <a:off x="3519280" y="4100029"/>
            <a:ext cx="4793227"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Global inventory, tagging, automation, &amp; search</a:t>
            </a:r>
          </a:p>
        </p:txBody>
      </p:sp>
      <p:sp>
        <p:nvSpPr>
          <p:cNvPr id="57" name="Rectangle 56">
            <a:extLst>
              <a:ext uri="{FF2B5EF4-FFF2-40B4-BE49-F238E27FC236}">
                <a16:creationId xmlns:a16="http://schemas.microsoft.com/office/drawing/2014/main" id="{6B120013-7B8F-451F-B05A-C57956EC6EE9}"/>
              </a:ext>
            </a:extLst>
          </p:cNvPr>
          <p:cNvSpPr/>
          <p:nvPr/>
        </p:nvSpPr>
        <p:spPr bwMode="auto">
          <a:xfrm>
            <a:off x="3514049" y="3264804"/>
            <a:ext cx="4793227"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Governance &amp; security at scale</a:t>
            </a:r>
          </a:p>
        </p:txBody>
      </p:sp>
      <p:sp>
        <p:nvSpPr>
          <p:cNvPr id="58" name="Rectangle 57">
            <a:extLst>
              <a:ext uri="{FF2B5EF4-FFF2-40B4-BE49-F238E27FC236}">
                <a16:creationId xmlns:a16="http://schemas.microsoft.com/office/drawing/2014/main" id="{BF22D3D2-F37B-486E-BB7D-4734C28010E3}"/>
              </a:ext>
            </a:extLst>
          </p:cNvPr>
          <p:cNvSpPr/>
          <p:nvPr/>
        </p:nvSpPr>
        <p:spPr bwMode="auto">
          <a:xfrm>
            <a:off x="3516282" y="2429579"/>
            <a:ext cx="4793227"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Integrate into automations &amp; dashboards</a:t>
            </a:r>
          </a:p>
        </p:txBody>
      </p:sp>
      <p:sp>
        <p:nvSpPr>
          <p:cNvPr id="62" name="TextBox 61">
            <a:extLst>
              <a:ext uri="{FF2B5EF4-FFF2-40B4-BE49-F238E27FC236}">
                <a16:creationId xmlns:a16="http://schemas.microsoft.com/office/drawing/2014/main" id="{DF06452C-D03F-40D6-A343-1EC42B6F9662}"/>
              </a:ext>
            </a:extLst>
          </p:cNvPr>
          <p:cNvSpPr txBox="1"/>
          <p:nvPr/>
        </p:nvSpPr>
        <p:spPr>
          <a:xfrm>
            <a:off x="3119027" y="6199116"/>
            <a:ext cx="2329543" cy="33844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pitchFamily="34" charset="0"/>
              </a:rPr>
              <a:t>Customer resources</a:t>
            </a:r>
          </a:p>
        </p:txBody>
      </p:sp>
      <p:sp>
        <p:nvSpPr>
          <p:cNvPr id="67" name="Oval 66">
            <a:extLst>
              <a:ext uri="{FF2B5EF4-FFF2-40B4-BE49-F238E27FC236}">
                <a16:creationId xmlns:a16="http://schemas.microsoft.com/office/drawing/2014/main" id="{203C9C96-86C4-4AC6-BBD1-4C59E1B9B825}"/>
              </a:ext>
            </a:extLst>
          </p:cNvPr>
          <p:cNvSpPr/>
          <p:nvPr/>
        </p:nvSpPr>
        <p:spPr bwMode="auto">
          <a:xfrm>
            <a:off x="3282945" y="4463470"/>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1</a:t>
            </a:r>
          </a:p>
        </p:txBody>
      </p:sp>
      <p:sp>
        <p:nvSpPr>
          <p:cNvPr id="68" name="Oval 67">
            <a:extLst>
              <a:ext uri="{FF2B5EF4-FFF2-40B4-BE49-F238E27FC236}">
                <a16:creationId xmlns:a16="http://schemas.microsoft.com/office/drawing/2014/main" id="{1E5AC2D5-003C-4F05-9346-8127EBEACF0E}"/>
              </a:ext>
            </a:extLst>
          </p:cNvPr>
          <p:cNvSpPr/>
          <p:nvPr/>
        </p:nvSpPr>
        <p:spPr bwMode="auto">
          <a:xfrm>
            <a:off x="3282945" y="3629941"/>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2</a:t>
            </a:r>
          </a:p>
        </p:txBody>
      </p:sp>
      <p:cxnSp>
        <p:nvCxnSpPr>
          <p:cNvPr id="72" name="Straight Connector 71">
            <a:extLst>
              <a:ext uri="{FF2B5EF4-FFF2-40B4-BE49-F238E27FC236}">
                <a16:creationId xmlns:a16="http://schemas.microsoft.com/office/drawing/2014/main" id="{9AE15E19-0AFE-4669-BEC3-4DA9EC051F50}"/>
              </a:ext>
              <a:ext uri="{C183D7F6-B498-43B3-948B-1728B52AA6E4}">
                <adec:decorative xmlns:adec="http://schemas.microsoft.com/office/drawing/2017/decorative" val="1"/>
              </a:ext>
            </a:extLst>
          </p:cNvPr>
          <p:cNvCxnSpPr>
            <a:cxnSpLocks/>
            <a:stCxn id="54" idx="2"/>
            <a:endCxn id="3" idx="0"/>
          </p:cNvCxnSpPr>
          <p:nvPr/>
        </p:nvCxnSpPr>
        <p:spPr>
          <a:xfrm>
            <a:off x="5915894" y="4639525"/>
            <a:ext cx="1879" cy="30879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D3A6A-DF60-4869-A2D1-237EE0943A18}"/>
              </a:ext>
              <a:ext uri="{C183D7F6-B498-43B3-948B-1728B52AA6E4}">
                <adec:decorative xmlns:adec="http://schemas.microsoft.com/office/drawing/2017/decorative" val="1"/>
              </a:ext>
            </a:extLst>
          </p:cNvPr>
          <p:cNvCxnSpPr>
            <a:cxnSpLocks/>
            <a:stCxn id="57" idx="2"/>
            <a:endCxn id="54" idx="0"/>
          </p:cNvCxnSpPr>
          <p:nvPr/>
        </p:nvCxnSpPr>
        <p:spPr>
          <a:xfrm>
            <a:off x="5910663" y="3804300"/>
            <a:ext cx="0" cy="295729"/>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70747B-869C-4B23-B999-1BB076009378}"/>
              </a:ext>
              <a:ext uri="{C183D7F6-B498-43B3-948B-1728B52AA6E4}">
                <adec:decorative xmlns:adec="http://schemas.microsoft.com/office/drawing/2017/decorative" val="1"/>
              </a:ext>
            </a:extLst>
          </p:cNvPr>
          <p:cNvCxnSpPr>
            <a:cxnSpLocks/>
            <a:stCxn id="58" idx="2"/>
            <a:endCxn id="57" idx="0"/>
          </p:cNvCxnSpPr>
          <p:nvPr/>
        </p:nvCxnSpPr>
        <p:spPr>
          <a:xfrm flipH="1">
            <a:off x="5910663" y="2969075"/>
            <a:ext cx="2233" cy="295729"/>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F205276-394C-4562-9FBA-F8760A5E5A0A}"/>
              </a:ext>
            </a:extLst>
          </p:cNvPr>
          <p:cNvSpPr/>
          <p:nvPr/>
        </p:nvSpPr>
        <p:spPr bwMode="auto">
          <a:xfrm>
            <a:off x="3282945" y="2786721"/>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3</a:t>
            </a:r>
          </a:p>
        </p:txBody>
      </p:sp>
      <p:sp>
        <p:nvSpPr>
          <p:cNvPr id="93" name="Oval 92">
            <a:extLst>
              <a:ext uri="{FF2B5EF4-FFF2-40B4-BE49-F238E27FC236}">
                <a16:creationId xmlns:a16="http://schemas.microsoft.com/office/drawing/2014/main" id="{4403EADD-ABB2-4CB0-A107-1F371BA1A891}"/>
              </a:ext>
            </a:extLst>
          </p:cNvPr>
          <p:cNvSpPr/>
          <p:nvPr/>
        </p:nvSpPr>
        <p:spPr bwMode="auto">
          <a:xfrm>
            <a:off x="3282945" y="1943273"/>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4</a:t>
            </a:r>
          </a:p>
        </p:txBody>
      </p:sp>
      <p:cxnSp>
        <p:nvCxnSpPr>
          <p:cNvPr id="2" name="Straight Connector 1">
            <a:extLst>
              <a:ext uri="{FF2B5EF4-FFF2-40B4-BE49-F238E27FC236}">
                <a16:creationId xmlns:a16="http://schemas.microsoft.com/office/drawing/2014/main" id="{533FE550-EB5A-4341-BDCC-14EBD3F40825}"/>
              </a:ext>
              <a:ext uri="{C183D7F6-B498-43B3-948B-1728B52AA6E4}">
                <adec:decorative xmlns:adec="http://schemas.microsoft.com/office/drawing/2017/decorative" val="1"/>
              </a:ext>
            </a:extLst>
          </p:cNvPr>
          <p:cNvCxnSpPr>
            <a:cxnSpLocks/>
            <a:stCxn id="92" idx="2"/>
            <a:endCxn id="58" idx="0"/>
          </p:cNvCxnSpPr>
          <p:nvPr/>
        </p:nvCxnSpPr>
        <p:spPr>
          <a:xfrm>
            <a:off x="5905546" y="2136089"/>
            <a:ext cx="0" cy="293490"/>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867790E-9B2B-4CFB-850D-0A4FFA43DFA1}"/>
              </a:ext>
            </a:extLst>
          </p:cNvPr>
          <p:cNvCxnSpPr>
            <a:cxnSpLocks/>
            <a:stCxn id="92" idx="3"/>
            <a:endCxn id="3" idx="3"/>
          </p:cNvCxnSpPr>
          <p:nvPr/>
        </p:nvCxnSpPr>
        <p:spPr>
          <a:xfrm>
            <a:off x="8297043" y="1866341"/>
            <a:ext cx="12467" cy="3457586"/>
          </a:xfrm>
          <a:prstGeom prst="bentConnector3">
            <a:avLst>
              <a:gd name="adj1" fmla="val 1933641"/>
            </a:avLst>
          </a:prstGeom>
          <a:ln>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235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127" name="Rectangle 126">
            <a:extLst>
              <a:ext uri="{FF2B5EF4-FFF2-40B4-BE49-F238E27FC236}">
                <a16:creationId xmlns:a16="http://schemas.microsoft.com/office/drawing/2014/main" id="{4AA75C58-797C-4B4E-B88E-B6DF1B3F9592}"/>
              </a:ext>
            </a:extLst>
          </p:cNvPr>
          <p:cNvSpPr/>
          <p:nvPr/>
        </p:nvSpPr>
        <p:spPr bwMode="auto">
          <a:xfrm>
            <a:off x="1022130" y="25917"/>
            <a:ext cx="10109662" cy="10984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a:rPr>
              <a:t>Contoso MSP Tenant Powered by Azure Lighthouse</a:t>
            </a: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cxnSp>
        <p:nvCxnSpPr>
          <p:cNvPr id="129" name="Straight Connector 128">
            <a:extLst>
              <a:ext uri="{FF2B5EF4-FFF2-40B4-BE49-F238E27FC236}">
                <a16:creationId xmlns:a16="http://schemas.microsoft.com/office/drawing/2014/main" id="{A80A4CBD-2117-B344-ACA5-597E65BD2CA4}"/>
              </a:ext>
              <a:ext uri="{C183D7F6-B498-43B3-948B-1728B52AA6E4}">
                <adec:decorative xmlns:adec="http://schemas.microsoft.com/office/drawing/2017/decorative" val="1"/>
              </a:ext>
            </a:extLst>
          </p:cNvPr>
          <p:cNvCxnSpPr>
            <a:cxnSpLocks/>
          </p:cNvCxnSpPr>
          <p:nvPr/>
        </p:nvCxnSpPr>
        <p:spPr>
          <a:xfrm>
            <a:off x="5794659" y="1116228"/>
            <a:ext cx="0" cy="30516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5BDF0F8-C367-CE42-9209-7A25A70EACC5}"/>
              </a:ext>
              <a:ext uri="{C183D7F6-B498-43B3-948B-1728B52AA6E4}">
                <adec:decorative xmlns:adec="http://schemas.microsoft.com/office/drawing/2017/decorative" val="1"/>
              </a:ext>
            </a:extLst>
          </p:cNvPr>
          <p:cNvCxnSpPr>
            <a:cxnSpLocks/>
          </p:cNvCxnSpPr>
          <p:nvPr/>
        </p:nvCxnSpPr>
        <p:spPr>
          <a:xfrm flipV="1">
            <a:off x="6408672" y="1124358"/>
            <a:ext cx="0" cy="298563"/>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8319BF5-73FA-BB40-A756-902F99485C26}"/>
              </a:ext>
              <a:ext uri="{C183D7F6-B498-43B3-948B-1728B52AA6E4}">
                <adec:decorative xmlns:adec="http://schemas.microsoft.com/office/drawing/2017/decorative" val="1"/>
              </a:ext>
            </a:extLst>
          </p:cNvPr>
          <p:cNvGrpSpPr/>
          <p:nvPr/>
        </p:nvGrpSpPr>
        <p:grpSpPr>
          <a:xfrm>
            <a:off x="2105145" y="515931"/>
            <a:ext cx="7943632" cy="497366"/>
            <a:chOff x="925182" y="602911"/>
            <a:chExt cx="7943632" cy="497366"/>
          </a:xfrm>
        </p:grpSpPr>
        <p:sp>
          <p:nvSpPr>
            <p:cNvPr id="148" name="Rectangle 147">
              <a:extLst>
                <a:ext uri="{FF2B5EF4-FFF2-40B4-BE49-F238E27FC236}">
                  <a16:creationId xmlns:a16="http://schemas.microsoft.com/office/drawing/2014/main" id="{ADF9918C-6242-3E45-BA66-88B23A2B7B48}"/>
                </a:ext>
              </a:extLst>
            </p:cNvPr>
            <p:cNvSpPr/>
            <p:nvPr/>
          </p:nvSpPr>
          <p:spPr bwMode="auto">
            <a:xfrm>
              <a:off x="925182" y="610329"/>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Access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Portal &amp; Dashboarding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Policy &amp; Governance</a:t>
              </a:r>
            </a:p>
          </p:txBody>
        </p:sp>
        <p:sp>
          <p:nvSpPr>
            <p:cNvPr id="149" name="Rectangle 148">
              <a:extLst>
                <a:ext uri="{FF2B5EF4-FFF2-40B4-BE49-F238E27FC236}">
                  <a16:creationId xmlns:a16="http://schemas.microsoft.com/office/drawing/2014/main" id="{71F8AFC6-54C8-2D4E-8463-D6512C671B2D}"/>
                </a:ext>
              </a:extLst>
            </p:cNvPr>
            <p:cNvSpPr/>
            <p:nvPr/>
          </p:nvSpPr>
          <p:spPr bwMode="auto">
            <a:xfrm>
              <a:off x="2525710" y="604785"/>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Monitoring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Logging &amp; Analytics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Cost Management</a:t>
              </a:r>
            </a:p>
          </p:txBody>
        </p:sp>
        <p:sp>
          <p:nvSpPr>
            <p:cNvPr id="150" name="Rectangle 149">
              <a:extLst>
                <a:ext uri="{FF2B5EF4-FFF2-40B4-BE49-F238E27FC236}">
                  <a16:creationId xmlns:a16="http://schemas.microsoft.com/office/drawing/2014/main" id="{F5E33705-E674-9A4B-BA8A-FED4011E131E}"/>
                </a:ext>
              </a:extLst>
            </p:cNvPr>
            <p:cNvSpPr/>
            <p:nvPr/>
          </p:nvSpPr>
          <p:spPr bwMode="auto">
            <a:xfrm>
              <a:off x="4128082" y="604785"/>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Security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Patch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BC/DR</a:t>
              </a:r>
            </a:p>
          </p:txBody>
        </p:sp>
        <p:sp>
          <p:nvSpPr>
            <p:cNvPr id="161" name="Rectangle 160">
              <a:extLst>
                <a:ext uri="{FF2B5EF4-FFF2-40B4-BE49-F238E27FC236}">
                  <a16:creationId xmlns:a16="http://schemas.microsoft.com/office/drawing/2014/main" id="{C7115802-BF23-DC41-8F10-00C8FEAA673E}"/>
                </a:ext>
              </a:extLst>
            </p:cNvPr>
            <p:cNvSpPr/>
            <p:nvPr/>
          </p:nvSpPr>
          <p:spPr bwMode="auto">
            <a:xfrm>
              <a:off x="5728610" y="60452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MSP 3rd Party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Solutions Integration</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7334190" y="60291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Service Health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&amp; Support</a:t>
              </a:r>
            </a:p>
          </p:txBody>
        </p:sp>
      </p:grpSp>
      <p:sp>
        <p:nvSpPr>
          <p:cNvPr id="167" name="Rectangle 166">
            <a:extLst>
              <a:ext uri="{FF2B5EF4-FFF2-40B4-BE49-F238E27FC236}">
                <a16:creationId xmlns:a16="http://schemas.microsoft.com/office/drawing/2014/main" id="{71FF7642-DF3C-7E4C-9213-79E9CA9B7F0C}"/>
              </a:ext>
            </a:extLst>
          </p:cNvPr>
          <p:cNvSpPr/>
          <p:nvPr/>
        </p:nvSpPr>
        <p:spPr bwMode="auto">
          <a:xfrm>
            <a:off x="8336815" y="207332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 Azure Tenant</a:t>
            </a:r>
          </a:p>
        </p:txBody>
      </p:sp>
      <p:grpSp>
        <p:nvGrpSpPr>
          <p:cNvPr id="168" name="Group 167">
            <a:extLst>
              <a:ext uri="{FF2B5EF4-FFF2-40B4-BE49-F238E27FC236}">
                <a16:creationId xmlns:a16="http://schemas.microsoft.com/office/drawing/2014/main" id="{8FE4FF19-353B-944E-A9DD-5260B599C687}"/>
              </a:ext>
              <a:ext uri="{C183D7F6-B498-43B3-948B-1728B52AA6E4}">
                <adec:decorative xmlns:adec="http://schemas.microsoft.com/office/drawing/2017/decorative" val="1"/>
              </a:ext>
            </a:extLst>
          </p:cNvPr>
          <p:cNvGrpSpPr/>
          <p:nvPr/>
        </p:nvGrpSpPr>
        <p:grpSpPr>
          <a:xfrm>
            <a:off x="8336815" y="3387673"/>
            <a:ext cx="2793430" cy="781430"/>
            <a:chOff x="392041" y="3375044"/>
            <a:chExt cx="2793430" cy="781430"/>
          </a:xfrm>
        </p:grpSpPr>
        <p:sp>
          <p:nvSpPr>
            <p:cNvPr id="177" name="Rectangle 176">
              <a:extLst>
                <a:ext uri="{FF2B5EF4-FFF2-40B4-BE49-F238E27FC236}">
                  <a16:creationId xmlns:a16="http://schemas.microsoft.com/office/drawing/2014/main" id="{2BDE2FAB-6755-4D49-BE26-669E21387162}"/>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78" name="Rectangle 177">
              <a:extLst>
                <a:ext uri="{FF2B5EF4-FFF2-40B4-BE49-F238E27FC236}">
                  <a16:creationId xmlns:a16="http://schemas.microsoft.com/office/drawing/2014/main" id="{7A99D19A-1581-4648-A456-E127EB732ABA}"/>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70" name="Graphic 169" descr="Azure Arc icon">
            <a:extLst>
              <a:ext uri="{FF2B5EF4-FFF2-40B4-BE49-F238E27FC236}">
                <a16:creationId xmlns:a16="http://schemas.microsoft.com/office/drawing/2014/main" id="{77847066-496D-304E-9A6B-FE6A2B5A6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1097" y="2814043"/>
            <a:ext cx="444867" cy="444867"/>
          </a:xfrm>
          <a:prstGeom prst="rect">
            <a:avLst/>
          </a:prstGeom>
          <a:effectLst>
            <a:outerShdw blurRad="571500" algn="tl" rotWithShape="0">
              <a:srgbClr val="0078D4">
                <a:alpha val="70000"/>
              </a:srgbClr>
            </a:outerShdw>
          </a:effectLst>
        </p:spPr>
      </p:pic>
      <p:cxnSp>
        <p:nvCxnSpPr>
          <p:cNvPr id="171" name="Curved Connector 170">
            <a:extLst>
              <a:ext uri="{FF2B5EF4-FFF2-40B4-BE49-F238E27FC236}">
                <a16:creationId xmlns:a16="http://schemas.microsoft.com/office/drawing/2014/main" id="{87BB91E9-A24E-1D4B-ACAA-41B364C57686}"/>
              </a:ext>
              <a:ext uri="{C183D7F6-B498-43B3-948B-1728B52AA6E4}">
                <adec:decorative xmlns:adec="http://schemas.microsoft.com/office/drawing/2017/decorative" val="1"/>
              </a:ext>
            </a:extLst>
          </p:cNvPr>
          <p:cNvCxnSpPr>
            <a:cxnSpLocks/>
            <a:endCxn id="177" idx="0"/>
          </p:cNvCxnSpPr>
          <p:nvPr/>
        </p:nvCxnSpPr>
        <p:spPr>
          <a:xfrm rot="10800000" flipV="1">
            <a:off x="8947799" y="305894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Curved Connector 171">
            <a:extLst>
              <a:ext uri="{FF2B5EF4-FFF2-40B4-BE49-F238E27FC236}">
                <a16:creationId xmlns:a16="http://schemas.microsoft.com/office/drawing/2014/main" id="{8BAE9D95-6F69-CA45-8A54-FC668471344C}"/>
              </a:ext>
              <a:ext uri="{C183D7F6-B498-43B3-948B-1728B52AA6E4}">
                <adec:decorative xmlns:adec="http://schemas.microsoft.com/office/drawing/2017/decorative" val="1"/>
              </a:ext>
            </a:extLst>
          </p:cNvPr>
          <p:cNvCxnSpPr>
            <a:cxnSpLocks/>
            <a:endCxn id="178" idx="0"/>
          </p:cNvCxnSpPr>
          <p:nvPr/>
        </p:nvCxnSpPr>
        <p:spPr>
          <a:xfrm>
            <a:off x="10008919" y="305894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46B2D5E-5C35-EB4E-AA6E-C753C1F4283C}"/>
              </a:ext>
              <a:ext uri="{C183D7F6-B498-43B3-948B-1728B52AA6E4}">
                <adec:decorative xmlns:adec="http://schemas.microsoft.com/office/drawing/2017/decorative" val="1"/>
              </a:ext>
            </a:extLst>
          </p:cNvPr>
          <p:cNvCxnSpPr>
            <a:cxnSpLocks/>
          </p:cNvCxnSpPr>
          <p:nvPr/>
        </p:nvCxnSpPr>
        <p:spPr>
          <a:xfrm>
            <a:off x="9733530" y="2623911"/>
            <a:ext cx="1" cy="239228"/>
          </a:xfrm>
          <a:prstGeom prst="line">
            <a:avLst/>
          </a:prstGeom>
          <a:ln w="19050">
            <a:solidFill>
              <a:schemeClr val="accent2"/>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A4D41F-28B6-2544-A90C-942E4E5B9922}"/>
              </a:ext>
              <a:ext uri="{C183D7F6-B498-43B3-948B-1728B52AA6E4}">
                <adec:decorative xmlns:adec="http://schemas.microsoft.com/office/drawing/2017/decorative" val="1"/>
              </a:ext>
            </a:extLst>
          </p:cNvPr>
          <p:cNvCxnSpPr>
            <a:cxnSpLocks/>
          </p:cNvCxnSpPr>
          <p:nvPr/>
        </p:nvCxnSpPr>
        <p:spPr>
          <a:xfrm>
            <a:off x="9389858" y="111622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E9FE8A3-44AE-1C40-9826-38D3DB4749B1}"/>
              </a:ext>
              <a:ext uri="{C183D7F6-B498-43B3-948B-1728B52AA6E4}">
                <adec:decorative xmlns:adec="http://schemas.microsoft.com/office/drawing/2017/decorative" val="1"/>
              </a:ext>
            </a:extLst>
          </p:cNvPr>
          <p:cNvCxnSpPr>
            <a:cxnSpLocks/>
          </p:cNvCxnSpPr>
          <p:nvPr/>
        </p:nvCxnSpPr>
        <p:spPr>
          <a:xfrm flipV="1">
            <a:off x="10212211" y="112435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BAC9946C-1461-564A-A280-5B484E442A2F}"/>
              </a:ext>
            </a:extLst>
          </p:cNvPr>
          <p:cNvSpPr/>
          <p:nvPr/>
        </p:nvSpPr>
        <p:spPr bwMode="auto">
          <a:xfrm>
            <a:off x="1026806" y="207268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Azure Tenant</a:t>
            </a:r>
          </a:p>
        </p:txBody>
      </p:sp>
      <p:grpSp>
        <p:nvGrpSpPr>
          <p:cNvPr id="183" name="Group 182">
            <a:extLst>
              <a:ext uri="{FF2B5EF4-FFF2-40B4-BE49-F238E27FC236}">
                <a16:creationId xmlns:a16="http://schemas.microsoft.com/office/drawing/2014/main" id="{2E3BE283-3961-CA40-BDBB-7E38ABECB774}"/>
              </a:ext>
              <a:ext uri="{C183D7F6-B498-43B3-948B-1728B52AA6E4}">
                <adec:decorative xmlns:adec="http://schemas.microsoft.com/office/drawing/2017/decorative" val="1"/>
              </a:ext>
            </a:extLst>
          </p:cNvPr>
          <p:cNvGrpSpPr/>
          <p:nvPr/>
        </p:nvGrpSpPr>
        <p:grpSpPr>
          <a:xfrm>
            <a:off x="1026806" y="3387033"/>
            <a:ext cx="2793430" cy="781430"/>
            <a:chOff x="392041" y="3375044"/>
            <a:chExt cx="2793430" cy="781430"/>
          </a:xfrm>
        </p:grpSpPr>
        <p:sp>
          <p:nvSpPr>
            <p:cNvPr id="188" name="Rectangle 187">
              <a:extLst>
                <a:ext uri="{FF2B5EF4-FFF2-40B4-BE49-F238E27FC236}">
                  <a16:creationId xmlns:a16="http://schemas.microsoft.com/office/drawing/2014/main" id="{FEE8B37A-4972-A74E-A18D-945C08F0B9CF}"/>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89" name="Rectangle 188">
              <a:extLst>
                <a:ext uri="{FF2B5EF4-FFF2-40B4-BE49-F238E27FC236}">
                  <a16:creationId xmlns:a16="http://schemas.microsoft.com/office/drawing/2014/main" id="{603E9B09-DAB7-A141-8CDD-B6EF6E4B20A5}"/>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84" name="Graphic 183" descr="Azure arc icon">
            <a:extLst>
              <a:ext uri="{FF2B5EF4-FFF2-40B4-BE49-F238E27FC236}">
                <a16:creationId xmlns:a16="http://schemas.microsoft.com/office/drawing/2014/main" id="{989EB41D-613E-F445-9C20-6ACC101BF7A3}"/>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1088" y="2813403"/>
            <a:ext cx="444867" cy="444867"/>
          </a:xfrm>
          <a:prstGeom prst="rect">
            <a:avLst/>
          </a:prstGeom>
          <a:effectLst>
            <a:outerShdw blurRad="571500" algn="tl" rotWithShape="0">
              <a:srgbClr val="0078D4">
                <a:alpha val="70000"/>
              </a:srgbClr>
            </a:outerShdw>
          </a:effectLst>
        </p:spPr>
      </p:pic>
      <p:cxnSp>
        <p:nvCxnSpPr>
          <p:cNvPr id="185" name="Curved Connector 184">
            <a:extLst>
              <a:ext uri="{FF2B5EF4-FFF2-40B4-BE49-F238E27FC236}">
                <a16:creationId xmlns:a16="http://schemas.microsoft.com/office/drawing/2014/main" id="{71827C96-9057-554C-A1D5-96F7B75C061D}"/>
              </a:ext>
              <a:ext uri="{C183D7F6-B498-43B3-948B-1728B52AA6E4}">
                <adec:decorative xmlns:adec="http://schemas.microsoft.com/office/drawing/2017/decorative" val="1"/>
              </a:ext>
            </a:extLst>
          </p:cNvPr>
          <p:cNvCxnSpPr>
            <a:cxnSpLocks/>
            <a:endCxn id="188" idx="0"/>
          </p:cNvCxnSpPr>
          <p:nvPr/>
        </p:nvCxnSpPr>
        <p:spPr>
          <a:xfrm rot="10800000" flipV="1">
            <a:off x="1637790" y="305830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Curved Connector 185">
            <a:extLst>
              <a:ext uri="{FF2B5EF4-FFF2-40B4-BE49-F238E27FC236}">
                <a16:creationId xmlns:a16="http://schemas.microsoft.com/office/drawing/2014/main" id="{1E4FD675-2930-0945-B7C9-10F41C151147}"/>
              </a:ext>
              <a:ext uri="{C183D7F6-B498-43B3-948B-1728B52AA6E4}">
                <adec:decorative xmlns:adec="http://schemas.microsoft.com/office/drawing/2017/decorative" val="1"/>
              </a:ext>
            </a:extLst>
          </p:cNvPr>
          <p:cNvCxnSpPr>
            <a:cxnSpLocks/>
            <a:endCxn id="189" idx="0"/>
          </p:cNvCxnSpPr>
          <p:nvPr/>
        </p:nvCxnSpPr>
        <p:spPr>
          <a:xfrm>
            <a:off x="2698910" y="305830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DDC5B4-86E7-0043-AEAA-4B9891DD4AE4}"/>
              </a:ext>
              <a:ext uri="{C183D7F6-B498-43B3-948B-1728B52AA6E4}">
                <adec:decorative xmlns:adec="http://schemas.microsoft.com/office/drawing/2017/decorative" val="1"/>
              </a:ext>
            </a:extLst>
          </p:cNvPr>
          <p:cNvCxnSpPr>
            <a:cxnSpLocks/>
          </p:cNvCxnSpPr>
          <p:nvPr/>
        </p:nvCxnSpPr>
        <p:spPr>
          <a:xfrm>
            <a:off x="2423521" y="2623271"/>
            <a:ext cx="1" cy="23922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F57D0-8BB4-4746-A423-E88F462CBBE1}"/>
              </a:ext>
              <a:ext uri="{C183D7F6-B498-43B3-948B-1728B52AA6E4}">
                <adec:decorative xmlns:adec="http://schemas.microsoft.com/office/drawing/2017/decorative" val="1"/>
              </a:ext>
            </a:extLst>
          </p:cNvPr>
          <p:cNvCxnSpPr>
            <a:cxnSpLocks/>
          </p:cNvCxnSpPr>
          <p:nvPr/>
        </p:nvCxnSpPr>
        <p:spPr>
          <a:xfrm>
            <a:off x="2079849" y="111558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1F75E4F-5711-C143-A718-C4F5321E9DB2}"/>
              </a:ext>
              <a:ext uri="{C183D7F6-B498-43B3-948B-1728B52AA6E4}">
                <adec:decorative xmlns:adec="http://schemas.microsoft.com/office/drawing/2017/decorative" val="1"/>
              </a:ext>
            </a:extLst>
          </p:cNvPr>
          <p:cNvCxnSpPr>
            <a:cxnSpLocks/>
          </p:cNvCxnSpPr>
          <p:nvPr/>
        </p:nvCxnSpPr>
        <p:spPr>
          <a:xfrm flipV="1">
            <a:off x="2902202" y="112371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 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1075965" y="76429"/>
            <a:ext cx="1485638"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spTree>
    <p:extLst>
      <p:ext uri="{BB962C8B-B14F-4D97-AF65-F5344CB8AC3E}">
        <p14:creationId xmlns:p14="http://schemas.microsoft.com/office/powerpoint/2010/main" val="3778432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kydiver holding an Avanade banner">
            <a:extLst>
              <a:ext uri="{FF2B5EF4-FFF2-40B4-BE49-F238E27FC236}">
                <a16:creationId xmlns:a16="http://schemas.microsoft.com/office/drawing/2014/main" id="{8D05849E-34D6-4EBE-9F91-ABD50E6E7DF7}"/>
              </a:ext>
            </a:extLst>
          </p:cNvPr>
          <p:cNvPicPr>
            <a:picLocks noChangeAspect="1"/>
          </p:cNvPicPr>
          <p:nvPr/>
        </p:nvPicPr>
        <p:blipFill rotWithShape="1">
          <a:blip r:embed="rId3"/>
          <a:srcRect l="20028"/>
          <a:stretch/>
        </p:blipFill>
        <p:spPr>
          <a:xfrm>
            <a:off x="0" y="0"/>
            <a:ext cx="8226642" cy="6858000"/>
          </a:xfrm>
          <a:prstGeom prst="rect">
            <a:avLst/>
          </a:prstGeom>
        </p:spPr>
      </p:pic>
      <p:sp>
        <p:nvSpPr>
          <p:cNvPr id="16" name="Rectangle 11">
            <a:extLst>
              <a:ext uri="{FF2B5EF4-FFF2-40B4-BE49-F238E27FC236}">
                <a16:creationId xmlns:a16="http://schemas.microsoft.com/office/drawing/2014/main" id="{E03667DA-C044-462C-8C4B-64E55A034966}"/>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1">
            <a:extLst>
              <a:ext uri="{FF2B5EF4-FFF2-40B4-BE49-F238E27FC236}">
                <a16:creationId xmlns:a16="http://schemas.microsoft.com/office/drawing/2014/main" id="{3EDC5388-9045-4835-AEED-9C000B8714C1}"/>
              </a:ext>
            </a:extLst>
          </p:cNvPr>
          <p:cNvSpPr txBox="1">
            <a:spLocks/>
          </p:cNvSpPr>
          <p:nvPr/>
        </p:nvSpPr>
        <p:spPr>
          <a:xfrm>
            <a:off x="6901049" y="2035414"/>
            <a:ext cx="4708340" cy="2585323"/>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Azure is already trusted and proven</a:t>
            </a:r>
            <a:b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b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by our customers. Azure Arc uses the same APIs and the same control plane as Azure, providing consistency across</a:t>
            </a:r>
            <a:b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b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the hybrid infrastructure, which increases productivity and reduces risk.”</a:t>
            </a:r>
          </a:p>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2" indent="0"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Mike DeLuca</a:t>
            </a: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Global Lead for Hybrid</a:t>
            </a: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Avanade</a:t>
            </a:r>
          </a:p>
        </p:txBody>
      </p:sp>
      <p:grpSp>
        <p:nvGrpSpPr>
          <p:cNvPr id="7" name="learning">
            <a:extLst>
              <a:ext uri="{FF2B5EF4-FFF2-40B4-BE49-F238E27FC236}">
                <a16:creationId xmlns:a16="http://schemas.microsoft.com/office/drawing/2014/main" id="{69CD4383-9651-4ACC-9D7C-646541713B29}"/>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8" name="Freeform: Shape 7">
              <a:extLst>
                <a:ext uri="{FF2B5EF4-FFF2-40B4-BE49-F238E27FC236}">
                  <a16:creationId xmlns:a16="http://schemas.microsoft.com/office/drawing/2014/main" id="{FCEED333-6092-4971-B0BF-E6F7A6C8911F}"/>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C870119D-9A37-4DE8-8558-E387A3366713}"/>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2" name="Picture 1" descr="Avanade logo">
            <a:extLst>
              <a:ext uri="{FF2B5EF4-FFF2-40B4-BE49-F238E27FC236}">
                <a16:creationId xmlns:a16="http://schemas.microsoft.com/office/drawing/2014/main" id="{48E52C17-77FE-4175-9995-7CE40EC58608}"/>
              </a:ext>
            </a:extLst>
          </p:cNvPr>
          <p:cNvPicPr>
            <a:picLocks noChangeAspect="1"/>
          </p:cNvPicPr>
          <p:nvPr/>
        </p:nvPicPr>
        <p:blipFill>
          <a:blip r:embed="rId4"/>
          <a:stretch>
            <a:fillRect/>
          </a:stretch>
        </p:blipFill>
        <p:spPr>
          <a:xfrm>
            <a:off x="10324896" y="292100"/>
            <a:ext cx="1294018" cy="295158"/>
          </a:xfrm>
          <a:prstGeom prst="rect">
            <a:avLst/>
          </a:prstGeom>
        </p:spPr>
      </p:pic>
    </p:spTree>
    <p:extLst>
      <p:ext uri="{BB962C8B-B14F-4D97-AF65-F5344CB8AC3E}">
        <p14:creationId xmlns:p14="http://schemas.microsoft.com/office/powerpoint/2010/main" val="3948741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See the source image">
            <a:extLst>
              <a:ext uri="{FF2B5EF4-FFF2-40B4-BE49-F238E27FC236}">
                <a16:creationId xmlns:a16="http://schemas.microsoft.com/office/drawing/2014/main" id="{BA5CE34E-6B4B-426A-8BB4-D62459344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3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1">
            <a:extLst>
              <a:ext uri="{FF2B5EF4-FFF2-40B4-BE49-F238E27FC236}">
                <a16:creationId xmlns:a16="http://schemas.microsoft.com/office/drawing/2014/main" id="{6AC40C80-8B0E-4E91-856A-B7981883FCFB}"/>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1">
            <a:extLst>
              <a:ext uri="{FF2B5EF4-FFF2-40B4-BE49-F238E27FC236}">
                <a16:creationId xmlns:a16="http://schemas.microsoft.com/office/drawing/2014/main" id="{63F319FE-FFD6-4941-B182-5E27AC7DE735}"/>
              </a:ext>
            </a:extLst>
          </p:cNvPr>
          <p:cNvSpPr txBox="1">
            <a:spLocks/>
          </p:cNvSpPr>
          <p:nvPr/>
        </p:nvSpPr>
        <p:spPr>
          <a:xfrm>
            <a:off x="6901049" y="2035414"/>
            <a:ext cx="4708340" cy="2585323"/>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With Azure Arc we are able to distribute solutions and workloads across multiple clouds and data centers to support our clients that would have otherwise been bound to a data center.”</a:t>
            </a:r>
          </a:p>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2" indent="0"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Aram </a:t>
            </a:r>
            <a:r>
              <a:rPr kumimoji="0" lang="en-US" sz="1600" b="0" i="0" u="none" strike="noStrike" kern="1200" cap="none" spc="0" normalizeH="0" baseline="0" noProof="0" err="1">
                <a:ln>
                  <a:noFill/>
                </a:ln>
                <a:solidFill>
                  <a:srgbClr val="50E6FF"/>
                </a:solidFill>
                <a:effectLst/>
                <a:uLnTx/>
                <a:uFillTx/>
                <a:latin typeface="Segoe UI Semibold"/>
                <a:ea typeface="+mn-ea"/>
                <a:cs typeface="+mn-cs"/>
              </a:rPr>
              <a:t>Lauxtermann</a:t>
            </a:r>
            <a:endParaRPr kumimoji="0" lang="en-US" sz="1600" b="0" i="0" u="none" strike="noStrike" kern="1200" cap="none" spc="0" normalizeH="0" baseline="0" noProof="0">
              <a:ln>
                <a:noFill/>
              </a:ln>
              <a:solidFill>
                <a:srgbClr val="50E6FF"/>
              </a:solidFill>
              <a:effectLst/>
              <a:uLnTx/>
              <a:uFillTx/>
              <a:latin typeface="Segoe UI Semibold"/>
              <a:ea typeface="+mn-ea"/>
              <a:cs typeface="+mn-cs"/>
            </a:endParaRP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Director, Cloud</a:t>
            </a: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KPMG</a:t>
            </a:r>
          </a:p>
        </p:txBody>
      </p:sp>
      <p:grpSp>
        <p:nvGrpSpPr>
          <p:cNvPr id="7" name="learning">
            <a:extLst>
              <a:ext uri="{FF2B5EF4-FFF2-40B4-BE49-F238E27FC236}">
                <a16:creationId xmlns:a16="http://schemas.microsoft.com/office/drawing/2014/main" id="{96D3E5FE-55FF-419A-B2C5-23F21F7004FF}"/>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8" name="Freeform: Shape 7">
              <a:extLst>
                <a:ext uri="{FF2B5EF4-FFF2-40B4-BE49-F238E27FC236}">
                  <a16:creationId xmlns:a16="http://schemas.microsoft.com/office/drawing/2014/main" id="{4831BFE0-B382-4541-96D1-8A66343B17FA}"/>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41125D77-21BF-4C35-B857-4EFB6A22134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13" name="Picture 12" descr="KPMG logo">
            <a:extLst>
              <a:ext uri="{FF2B5EF4-FFF2-40B4-BE49-F238E27FC236}">
                <a16:creationId xmlns:a16="http://schemas.microsoft.com/office/drawing/2014/main" id="{67775F06-7A37-437F-BEEE-C7513162D8B5}"/>
              </a:ext>
            </a:extLst>
          </p:cNvPr>
          <p:cNvPicPr>
            <a:picLocks noChangeAspect="1"/>
          </p:cNvPicPr>
          <p:nvPr/>
        </p:nvPicPr>
        <p:blipFill>
          <a:blip r:embed="rId3"/>
          <a:stretch>
            <a:fillRect/>
          </a:stretch>
        </p:blipFill>
        <p:spPr>
          <a:xfrm>
            <a:off x="10762729" y="284160"/>
            <a:ext cx="857063" cy="353631"/>
          </a:xfrm>
          <a:prstGeom prst="rect">
            <a:avLst/>
          </a:prstGeom>
        </p:spPr>
      </p:pic>
    </p:spTree>
    <p:extLst>
      <p:ext uri="{BB962C8B-B14F-4D97-AF65-F5344CB8AC3E}">
        <p14:creationId xmlns:p14="http://schemas.microsoft.com/office/powerpoint/2010/main" val="3689023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259E3D5-250B-4E3E-B076-044633780661}"/>
              </a:ext>
              <a:ext uri="{C183D7F6-B498-43B3-948B-1728B52AA6E4}">
                <adec:decorative xmlns:adec="http://schemas.microsoft.com/office/drawing/2017/decorative" val="1"/>
              </a:ext>
            </a:extLst>
          </p:cNvPr>
          <p:cNvSpPr>
            <a:spLocks noGrp="1"/>
          </p:cNvSpPr>
          <p:nvPr>
            <p:ph type="title"/>
          </p:nvPr>
        </p:nvSpPr>
        <p:spPr>
          <a:xfrm>
            <a:off x="586740" y="354996"/>
            <a:ext cx="11018520" cy="553998"/>
          </a:xfrm>
        </p:spPr>
        <p:txBody>
          <a:bodyPr anchor="ctr"/>
          <a:lstStyle/>
          <a:p>
            <a:pPr algn="l"/>
            <a:r>
              <a:rPr lang="en-US">
                <a:gradFill>
                  <a:gsLst>
                    <a:gs pos="2917">
                      <a:srgbClr val="FFFFFF"/>
                    </a:gs>
                    <a:gs pos="100000">
                      <a:srgbClr val="FFFFFF"/>
                    </a:gs>
                  </a:gsLst>
                  <a:lin ang="5400000" scaled="0"/>
                </a:gradFill>
              </a:rPr>
              <a:t>Join other Azure Arc Partners</a:t>
            </a:r>
            <a:endParaRPr lang="en-US" sz="2400" spc="0">
              <a:gradFill>
                <a:gsLst>
                  <a:gs pos="0">
                    <a:schemeClr val="accent1"/>
                  </a:gs>
                  <a:gs pos="100000">
                    <a:schemeClr val="accent1"/>
                  </a:gs>
                </a:gsLst>
                <a:lin ang="2700000" scaled="1"/>
              </a:gradFill>
            </a:endParaRPr>
          </a:p>
        </p:txBody>
      </p:sp>
      <p:grpSp>
        <p:nvGrpSpPr>
          <p:cNvPr id="2" name="Group 1">
            <a:extLst>
              <a:ext uri="{FF2B5EF4-FFF2-40B4-BE49-F238E27FC236}">
                <a16:creationId xmlns:a16="http://schemas.microsoft.com/office/drawing/2014/main" id="{A89B443B-D4F8-4B23-9560-56EED17021D8}"/>
              </a:ext>
            </a:extLst>
          </p:cNvPr>
          <p:cNvGrpSpPr/>
          <p:nvPr/>
        </p:nvGrpSpPr>
        <p:grpSpPr>
          <a:xfrm>
            <a:off x="1638060" y="1398582"/>
            <a:ext cx="8915880" cy="4488415"/>
            <a:chOff x="1274292" y="929158"/>
            <a:chExt cx="8915880" cy="4488415"/>
          </a:xfrm>
        </p:grpSpPr>
        <p:sp>
          <p:nvSpPr>
            <p:cNvPr id="67" name="Rectangle 66">
              <a:extLst>
                <a:ext uri="{FF2B5EF4-FFF2-40B4-BE49-F238E27FC236}">
                  <a16:creationId xmlns:a16="http://schemas.microsoft.com/office/drawing/2014/main" id="{CFC5D2C1-228A-4B12-ADE8-D947371ED8C8}"/>
                </a:ext>
              </a:extLst>
            </p:cNvPr>
            <p:cNvSpPr/>
            <p:nvPr/>
          </p:nvSpPr>
          <p:spPr bwMode="auto">
            <a:xfrm>
              <a:off x="4295760" y="1225706"/>
              <a:ext cx="2789078" cy="887824"/>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C7B76C48-43F3-43B0-85AE-E5195A080949}"/>
                </a:ext>
              </a:extLst>
            </p:cNvPr>
            <p:cNvGrpSpPr/>
            <p:nvPr/>
          </p:nvGrpSpPr>
          <p:grpSpPr>
            <a:xfrm>
              <a:off x="4295760" y="3417955"/>
              <a:ext cx="2789078" cy="887824"/>
              <a:chOff x="5629140" y="4010617"/>
              <a:chExt cx="3360624" cy="1078978"/>
            </a:xfrm>
          </p:grpSpPr>
          <p:sp>
            <p:nvSpPr>
              <p:cNvPr id="72" name="Rectangle 71">
                <a:extLst>
                  <a:ext uri="{FF2B5EF4-FFF2-40B4-BE49-F238E27FC236}">
                    <a16:creationId xmlns:a16="http://schemas.microsoft.com/office/drawing/2014/main" id="{D22A5C23-0182-474E-964D-6C6BE8F4F8B4}"/>
                  </a:ext>
                </a:extLst>
              </p:cNvPr>
              <p:cNvSpPr/>
              <p:nvPr/>
            </p:nvSpPr>
            <p:spPr bwMode="auto">
              <a:xfrm>
                <a:off x="5629140" y="4010617"/>
                <a:ext cx="3360624" cy="1078978"/>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82" name="Picture 81" descr="Icon&#10;&#10;Description automatically generated">
                <a:extLst>
                  <a:ext uri="{FF2B5EF4-FFF2-40B4-BE49-F238E27FC236}">
                    <a16:creationId xmlns:a16="http://schemas.microsoft.com/office/drawing/2014/main" id="{C8C42A45-C17E-4406-9AB8-9B3EB9EE6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249" y="4303762"/>
                <a:ext cx="1979423" cy="488308"/>
              </a:xfrm>
              <a:prstGeom prst="rect">
                <a:avLst/>
              </a:prstGeom>
            </p:spPr>
          </p:pic>
        </p:grpSp>
        <p:grpSp>
          <p:nvGrpSpPr>
            <p:cNvPr id="6" name="Group 5">
              <a:extLst>
                <a:ext uri="{FF2B5EF4-FFF2-40B4-BE49-F238E27FC236}">
                  <a16:creationId xmlns:a16="http://schemas.microsoft.com/office/drawing/2014/main" id="{B6FBADD2-31EC-4675-BCEB-3A235B071A17}"/>
                </a:ext>
              </a:extLst>
            </p:cNvPr>
            <p:cNvGrpSpPr/>
            <p:nvPr/>
          </p:nvGrpSpPr>
          <p:grpSpPr>
            <a:xfrm>
              <a:off x="4295763" y="2323506"/>
              <a:ext cx="2789078" cy="887824"/>
              <a:chOff x="5629141" y="2672730"/>
              <a:chExt cx="3360624" cy="1078978"/>
            </a:xfrm>
          </p:grpSpPr>
          <p:sp>
            <p:nvSpPr>
              <p:cNvPr id="74" name="Rectangle 73">
                <a:extLst>
                  <a:ext uri="{FF2B5EF4-FFF2-40B4-BE49-F238E27FC236}">
                    <a16:creationId xmlns:a16="http://schemas.microsoft.com/office/drawing/2014/main" id="{5D55A890-297B-4327-B9E8-03203EB7503F}"/>
                  </a:ext>
                </a:extLst>
              </p:cNvPr>
              <p:cNvSpPr/>
              <p:nvPr/>
            </p:nvSpPr>
            <p:spPr bwMode="auto">
              <a:xfrm>
                <a:off x="5629141" y="2672730"/>
                <a:ext cx="3360624" cy="1078978"/>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84" name="Picture 83" descr="Text&#10;&#10;Description automatically generated">
                <a:extLst>
                  <a:ext uri="{FF2B5EF4-FFF2-40B4-BE49-F238E27FC236}">
                    <a16:creationId xmlns:a16="http://schemas.microsoft.com/office/drawing/2014/main" id="{841AB8B6-6B1C-493A-98CA-E4F6DD099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533" y="2854889"/>
                <a:ext cx="2620857" cy="781238"/>
              </a:xfrm>
              <a:prstGeom prst="rect">
                <a:avLst/>
              </a:prstGeom>
            </p:spPr>
          </p:pic>
        </p:grpSp>
        <p:grpSp>
          <p:nvGrpSpPr>
            <p:cNvPr id="4" name="Group 3">
              <a:extLst>
                <a:ext uri="{FF2B5EF4-FFF2-40B4-BE49-F238E27FC236}">
                  <a16:creationId xmlns:a16="http://schemas.microsoft.com/office/drawing/2014/main" id="{ED9F2DE1-8B1B-4836-8C50-63C90D0689E9}"/>
                </a:ext>
              </a:extLst>
            </p:cNvPr>
            <p:cNvGrpSpPr/>
            <p:nvPr/>
          </p:nvGrpSpPr>
          <p:grpSpPr>
            <a:xfrm>
              <a:off x="1274292" y="1231900"/>
              <a:ext cx="2789079" cy="887824"/>
              <a:chOff x="2614742" y="1346094"/>
              <a:chExt cx="3360625" cy="1078978"/>
            </a:xfrm>
          </p:grpSpPr>
          <p:sp>
            <p:nvSpPr>
              <p:cNvPr id="68" name="Rectangle 67">
                <a:extLst>
                  <a:ext uri="{FF2B5EF4-FFF2-40B4-BE49-F238E27FC236}">
                    <a16:creationId xmlns:a16="http://schemas.microsoft.com/office/drawing/2014/main" id="{34F71BE2-4255-438B-8BDC-63BA5FDCE12D}"/>
                  </a:ext>
                </a:extLst>
              </p:cNvPr>
              <p:cNvSpPr/>
              <p:nvPr/>
            </p:nvSpPr>
            <p:spPr bwMode="auto">
              <a:xfrm>
                <a:off x="2614742" y="1346094"/>
                <a:ext cx="3360625" cy="1078978"/>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69" name="Picture 68" descr="Logo&#10;&#10;Description automatically generated">
                <a:extLst>
                  <a:ext uri="{FF2B5EF4-FFF2-40B4-BE49-F238E27FC236}">
                    <a16:creationId xmlns:a16="http://schemas.microsoft.com/office/drawing/2014/main" id="{8D91BF07-50F3-4BD8-91B2-D3FAE8F74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008" y="1628477"/>
                <a:ext cx="2890598" cy="499159"/>
              </a:xfrm>
              <a:prstGeom prst="rect">
                <a:avLst/>
              </a:prstGeom>
            </p:spPr>
          </p:pic>
        </p:grpSp>
        <p:grpSp>
          <p:nvGrpSpPr>
            <p:cNvPr id="10" name="Group 9">
              <a:extLst>
                <a:ext uri="{FF2B5EF4-FFF2-40B4-BE49-F238E27FC236}">
                  <a16:creationId xmlns:a16="http://schemas.microsoft.com/office/drawing/2014/main" id="{C7296326-E9C8-4D5B-9D87-23657F1D4C35}"/>
                </a:ext>
              </a:extLst>
            </p:cNvPr>
            <p:cNvGrpSpPr/>
            <p:nvPr/>
          </p:nvGrpSpPr>
          <p:grpSpPr>
            <a:xfrm>
              <a:off x="1274293" y="3426561"/>
              <a:ext cx="2789078" cy="893922"/>
              <a:chOff x="2614743" y="4013280"/>
              <a:chExt cx="3360624" cy="1086389"/>
            </a:xfrm>
          </p:grpSpPr>
          <p:sp>
            <p:nvSpPr>
              <p:cNvPr id="70" name="Rectangle 69">
                <a:extLst>
                  <a:ext uri="{FF2B5EF4-FFF2-40B4-BE49-F238E27FC236}">
                    <a16:creationId xmlns:a16="http://schemas.microsoft.com/office/drawing/2014/main" id="{7936126B-AE84-4FBD-8D1E-CCE5E2528369}"/>
                  </a:ext>
                </a:extLst>
              </p:cNvPr>
              <p:cNvSpPr/>
              <p:nvPr/>
            </p:nvSpPr>
            <p:spPr bwMode="auto">
              <a:xfrm>
                <a:off x="2614743" y="4013280"/>
                <a:ext cx="3360624" cy="1078978"/>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71" name="Picture 70" descr="Logo&#10;&#10;Description automatically generated">
                <a:extLst>
                  <a:ext uri="{FF2B5EF4-FFF2-40B4-BE49-F238E27FC236}">
                    <a16:creationId xmlns:a16="http://schemas.microsoft.com/office/drawing/2014/main" id="{A8E14C4C-1895-4146-8D66-1CC04A5E50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6120" y="4021076"/>
                <a:ext cx="2977870" cy="1078593"/>
              </a:xfrm>
              <a:prstGeom prst="rect">
                <a:avLst/>
              </a:prstGeom>
            </p:spPr>
          </p:pic>
        </p:grpSp>
        <p:grpSp>
          <p:nvGrpSpPr>
            <p:cNvPr id="11" name="Group 10">
              <a:extLst>
                <a:ext uri="{FF2B5EF4-FFF2-40B4-BE49-F238E27FC236}">
                  <a16:creationId xmlns:a16="http://schemas.microsoft.com/office/drawing/2014/main" id="{D05AC841-B9CD-475F-AF38-163814737ECD}"/>
                </a:ext>
              </a:extLst>
            </p:cNvPr>
            <p:cNvGrpSpPr/>
            <p:nvPr/>
          </p:nvGrpSpPr>
          <p:grpSpPr>
            <a:xfrm>
              <a:off x="1274293" y="2211056"/>
              <a:ext cx="2789078" cy="1126205"/>
              <a:chOff x="2614743" y="2536069"/>
              <a:chExt cx="3360624" cy="1368684"/>
            </a:xfrm>
          </p:grpSpPr>
          <p:sp>
            <p:nvSpPr>
              <p:cNvPr id="75" name="Rectangle 74">
                <a:extLst>
                  <a:ext uri="{FF2B5EF4-FFF2-40B4-BE49-F238E27FC236}">
                    <a16:creationId xmlns:a16="http://schemas.microsoft.com/office/drawing/2014/main" id="{D8AFE95C-F4A8-443A-BD28-AEB9D69C0696}"/>
                  </a:ext>
                </a:extLst>
              </p:cNvPr>
              <p:cNvSpPr/>
              <p:nvPr/>
            </p:nvSpPr>
            <p:spPr bwMode="auto">
              <a:xfrm>
                <a:off x="2614743" y="2683189"/>
                <a:ext cx="3360624" cy="1078978"/>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83" name="Picture 2" descr="See the source image">
                <a:extLst>
                  <a:ext uri="{FF2B5EF4-FFF2-40B4-BE49-F238E27FC236}">
                    <a16:creationId xmlns:a16="http://schemas.microsoft.com/office/drawing/2014/main" id="{CD32F2B3-9263-4453-B573-ABD4087CA83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2131" y="2536069"/>
                <a:ext cx="2465851" cy="1368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8A57D05-1079-4D0D-AC73-AD25AEFA2F90}"/>
                </a:ext>
              </a:extLst>
            </p:cNvPr>
            <p:cNvGrpSpPr/>
            <p:nvPr/>
          </p:nvGrpSpPr>
          <p:grpSpPr>
            <a:xfrm>
              <a:off x="1274292" y="4521010"/>
              <a:ext cx="2789078" cy="887824"/>
              <a:chOff x="2614742" y="5357902"/>
              <a:chExt cx="3360624" cy="1078978"/>
            </a:xfrm>
          </p:grpSpPr>
          <p:sp>
            <p:nvSpPr>
              <p:cNvPr id="73" name="Rectangle 72">
                <a:extLst>
                  <a:ext uri="{FF2B5EF4-FFF2-40B4-BE49-F238E27FC236}">
                    <a16:creationId xmlns:a16="http://schemas.microsoft.com/office/drawing/2014/main" id="{5DEDE8C7-DE1D-48D2-81DA-80534A194130}"/>
                  </a:ext>
                </a:extLst>
              </p:cNvPr>
              <p:cNvSpPr/>
              <p:nvPr/>
            </p:nvSpPr>
            <p:spPr bwMode="auto">
              <a:xfrm>
                <a:off x="2614742" y="5357902"/>
                <a:ext cx="3360624" cy="1078978"/>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85" name="Picture 84" descr="Icon&#10;&#10;Description automatically generated with medium confidence">
                <a:extLst>
                  <a:ext uri="{FF2B5EF4-FFF2-40B4-BE49-F238E27FC236}">
                    <a16:creationId xmlns:a16="http://schemas.microsoft.com/office/drawing/2014/main" id="{D13036B9-1452-4071-BF24-DAD56502BB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7802" y="5509144"/>
                <a:ext cx="2554505" cy="771964"/>
              </a:xfrm>
              <a:prstGeom prst="rect">
                <a:avLst/>
              </a:prstGeom>
            </p:spPr>
          </p:pic>
        </p:grpSp>
        <p:grpSp>
          <p:nvGrpSpPr>
            <p:cNvPr id="8" name="Group 7">
              <a:extLst>
                <a:ext uri="{FF2B5EF4-FFF2-40B4-BE49-F238E27FC236}">
                  <a16:creationId xmlns:a16="http://schemas.microsoft.com/office/drawing/2014/main" id="{A274FA1B-B503-478B-80BC-B09DEDBA0886}"/>
                </a:ext>
              </a:extLst>
            </p:cNvPr>
            <p:cNvGrpSpPr/>
            <p:nvPr/>
          </p:nvGrpSpPr>
          <p:grpSpPr>
            <a:xfrm>
              <a:off x="7312052" y="3416153"/>
              <a:ext cx="2789078" cy="887824"/>
              <a:chOff x="5629140" y="5347442"/>
              <a:chExt cx="3360624" cy="1078978"/>
            </a:xfrm>
          </p:grpSpPr>
          <p:sp>
            <p:nvSpPr>
              <p:cNvPr id="76" name="Rectangle 75">
                <a:extLst>
                  <a:ext uri="{FF2B5EF4-FFF2-40B4-BE49-F238E27FC236}">
                    <a16:creationId xmlns:a16="http://schemas.microsoft.com/office/drawing/2014/main" id="{8370B860-FCD4-4C42-9FF8-F14CBFAD789C}"/>
                  </a:ext>
                </a:extLst>
              </p:cNvPr>
              <p:cNvSpPr/>
              <p:nvPr/>
            </p:nvSpPr>
            <p:spPr bwMode="auto">
              <a:xfrm>
                <a:off x="5629140" y="5347442"/>
                <a:ext cx="3360624" cy="1078978"/>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86" name="Picture 85" descr="Icon&#10;&#10;Description automatically generated">
                <a:extLst>
                  <a:ext uri="{FF2B5EF4-FFF2-40B4-BE49-F238E27FC236}">
                    <a16:creationId xmlns:a16="http://schemas.microsoft.com/office/drawing/2014/main" id="{85F77749-13F5-48A4-9DF5-39EC7413F3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5793" y="5694744"/>
                <a:ext cx="2500337" cy="450953"/>
              </a:xfrm>
              <a:prstGeom prst="rect">
                <a:avLst/>
              </a:prstGeom>
            </p:spPr>
          </p:pic>
        </p:grpSp>
        <p:grpSp>
          <p:nvGrpSpPr>
            <p:cNvPr id="13" name="Group 12">
              <a:extLst>
                <a:ext uri="{FF2B5EF4-FFF2-40B4-BE49-F238E27FC236}">
                  <a16:creationId xmlns:a16="http://schemas.microsoft.com/office/drawing/2014/main" id="{C14E9466-C82A-430A-9548-4DCE050BBDF9}"/>
                </a:ext>
              </a:extLst>
            </p:cNvPr>
            <p:cNvGrpSpPr/>
            <p:nvPr/>
          </p:nvGrpSpPr>
          <p:grpSpPr>
            <a:xfrm>
              <a:off x="4295759" y="4529749"/>
              <a:ext cx="2789079" cy="887824"/>
              <a:chOff x="3197486" y="5633178"/>
              <a:chExt cx="2789079" cy="887824"/>
            </a:xfrm>
          </p:grpSpPr>
          <p:sp>
            <p:nvSpPr>
              <p:cNvPr id="29" name="Rectangle 28">
                <a:extLst>
                  <a:ext uri="{FF2B5EF4-FFF2-40B4-BE49-F238E27FC236}">
                    <a16:creationId xmlns:a16="http://schemas.microsoft.com/office/drawing/2014/main" id="{CE3F8725-C2F2-43AE-A56A-B1A7BF3AF2F1}"/>
                  </a:ext>
                </a:extLst>
              </p:cNvPr>
              <p:cNvSpPr/>
              <p:nvPr/>
            </p:nvSpPr>
            <p:spPr bwMode="auto">
              <a:xfrm>
                <a:off x="3197486" y="5633178"/>
                <a:ext cx="2789079" cy="887824"/>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1026" name="Picture 2">
                <a:extLst>
                  <a:ext uri="{FF2B5EF4-FFF2-40B4-BE49-F238E27FC236}">
                    <a16:creationId xmlns:a16="http://schemas.microsoft.com/office/drawing/2014/main" id="{B4797AB5-8AEE-4991-8022-D8C1772DE8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8086" y="5812076"/>
                <a:ext cx="2468625" cy="529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D75D9C7-4F23-45BB-96E2-9D3E83BED3A9}"/>
                </a:ext>
              </a:extLst>
            </p:cNvPr>
            <p:cNvGrpSpPr/>
            <p:nvPr/>
          </p:nvGrpSpPr>
          <p:grpSpPr>
            <a:xfrm>
              <a:off x="7285390" y="929158"/>
              <a:ext cx="2904782" cy="1679141"/>
              <a:chOff x="5507714" y="455230"/>
              <a:chExt cx="2904782" cy="1679141"/>
            </a:xfrm>
          </p:grpSpPr>
          <p:sp>
            <p:nvSpPr>
              <p:cNvPr id="31" name="Rectangle 30">
                <a:extLst>
                  <a:ext uri="{FF2B5EF4-FFF2-40B4-BE49-F238E27FC236}">
                    <a16:creationId xmlns:a16="http://schemas.microsoft.com/office/drawing/2014/main" id="{C88ABDFA-05AC-46C8-BAAE-B5BE3D82A4CB}"/>
                  </a:ext>
                </a:extLst>
              </p:cNvPr>
              <p:cNvSpPr/>
              <p:nvPr/>
            </p:nvSpPr>
            <p:spPr bwMode="auto">
              <a:xfrm>
                <a:off x="5507714" y="757972"/>
                <a:ext cx="2789078" cy="887824"/>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2050" name="Picture 2">
                <a:extLst>
                  <a:ext uri="{FF2B5EF4-FFF2-40B4-BE49-F238E27FC236}">
                    <a16:creationId xmlns:a16="http://schemas.microsoft.com/office/drawing/2014/main" id="{B6A158B8-478D-4811-B0DB-DB6269E46334}"/>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3417" y="455230"/>
                <a:ext cx="2789079" cy="1679141"/>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ectangle 33">
              <a:extLst>
                <a:ext uri="{FF2B5EF4-FFF2-40B4-BE49-F238E27FC236}">
                  <a16:creationId xmlns:a16="http://schemas.microsoft.com/office/drawing/2014/main" id="{0E6F4BB7-1923-45CD-B703-870E39E06396}"/>
                </a:ext>
              </a:extLst>
            </p:cNvPr>
            <p:cNvSpPr/>
            <p:nvPr/>
          </p:nvSpPr>
          <p:spPr bwMode="auto">
            <a:xfrm>
              <a:off x="7312052" y="4525324"/>
              <a:ext cx="2789078" cy="887824"/>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528386" name="Picture 2" descr="BrainScale's WVD Webinar">
              <a:extLst>
                <a:ext uri="{FF2B5EF4-FFF2-40B4-BE49-F238E27FC236}">
                  <a16:creationId xmlns:a16="http://schemas.microsoft.com/office/drawing/2014/main" id="{7BE5EED8-6C3F-41AD-9741-F7B58DA5AE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76614" y="4589750"/>
              <a:ext cx="2171166" cy="59700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347D6C89-3477-46A6-AA60-853304A1E946}"/>
                </a:ext>
              </a:extLst>
            </p:cNvPr>
            <p:cNvSpPr/>
            <p:nvPr/>
          </p:nvSpPr>
          <p:spPr bwMode="auto">
            <a:xfrm>
              <a:off x="7285390" y="2343471"/>
              <a:ext cx="2789078" cy="887824"/>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528388" name="Picture 4" descr="ClearDATA's Competitors, Revenue, Number of Employees, Funding,  Acquisitions &amp; News - Owler Company Profile">
              <a:extLst>
                <a:ext uri="{FF2B5EF4-FFF2-40B4-BE49-F238E27FC236}">
                  <a16:creationId xmlns:a16="http://schemas.microsoft.com/office/drawing/2014/main" id="{A77D383F-15C7-4303-BAD1-E69B114371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62316" y="2575809"/>
              <a:ext cx="2435225" cy="43662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descr="A red and white logo&#10;&#10;Description automatically generated with medium confidence">
            <a:extLst>
              <a:ext uri="{FF2B5EF4-FFF2-40B4-BE49-F238E27FC236}">
                <a16:creationId xmlns:a16="http://schemas.microsoft.com/office/drawing/2014/main" id="{8FC87D7D-3030-4349-B836-F6F0EB0B4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14034" y="1789465"/>
            <a:ext cx="1563932" cy="718939"/>
          </a:xfrm>
          <a:prstGeom prst="rect">
            <a:avLst/>
          </a:prstGeom>
        </p:spPr>
      </p:pic>
    </p:spTree>
    <p:extLst>
      <p:ext uri="{BB962C8B-B14F-4D97-AF65-F5344CB8AC3E}">
        <p14:creationId xmlns:p14="http://schemas.microsoft.com/office/powerpoint/2010/main" val="2110358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B03BA19-1206-450E-A7EB-C55DD0434903}"/>
              </a:ext>
            </a:extLst>
          </p:cNvPr>
          <p:cNvSpPr txBox="1">
            <a:spLocks/>
          </p:cNvSpPr>
          <p:nvPr/>
        </p:nvSpPr>
        <p:spPr>
          <a:xfrm>
            <a:off x="442765" y="356328"/>
            <a:ext cx="11306469" cy="403079"/>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49" normalizeH="0" baseline="0" noProof="0">
                <a:ln w="3175">
                  <a:noFill/>
                </a:ln>
                <a:solidFill>
                  <a:srgbClr val="FFFFFF"/>
                </a:solidFill>
                <a:effectLst/>
                <a:uLnTx/>
                <a:uFillTx/>
                <a:latin typeface="Segoe UI Semibold"/>
                <a:ea typeface="+mn-ea"/>
                <a:cs typeface="Segoe UI" pitchFamily="34" charset="0"/>
              </a:rPr>
              <a:t>Azure Arc Partner Solution Journey </a:t>
            </a:r>
          </a:p>
        </p:txBody>
      </p:sp>
      <p:sp>
        <p:nvSpPr>
          <p:cNvPr id="2" name="Pentagon 1">
            <a:extLst>
              <a:ext uri="{FF2B5EF4-FFF2-40B4-BE49-F238E27FC236}">
                <a16:creationId xmlns:a16="http://schemas.microsoft.com/office/drawing/2014/main" id="{CCBE553C-FA3B-DF40-AFB7-9AD8AE3721CE}"/>
              </a:ext>
            </a:extLst>
          </p:cNvPr>
          <p:cNvSpPr/>
          <p:nvPr/>
        </p:nvSpPr>
        <p:spPr bwMode="auto">
          <a:xfrm>
            <a:off x="359656" y="1211629"/>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rPr>
              <a:t>Line-up Microsoft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Internal Sync on Azure Arc Solution goals and Microsoft Commitment</a:t>
            </a:r>
          </a:p>
        </p:txBody>
      </p:sp>
      <p:sp>
        <p:nvSpPr>
          <p:cNvPr id="10" name="Pentagon 9">
            <a:extLst>
              <a:ext uri="{FF2B5EF4-FFF2-40B4-BE49-F238E27FC236}">
                <a16:creationId xmlns:a16="http://schemas.microsoft.com/office/drawing/2014/main" id="{1971F16B-9D0D-8043-B450-B44C0A25978E}"/>
              </a:ext>
            </a:extLst>
          </p:cNvPr>
          <p:cNvSpPr/>
          <p:nvPr/>
        </p:nvSpPr>
        <p:spPr bwMode="auto">
          <a:xfrm>
            <a:off x="359656" y="2120778"/>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rPr>
              <a:t>Line-up Partner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Partner sync to discuss program milestones, timelines, and resource commitment</a:t>
            </a:r>
          </a:p>
        </p:txBody>
      </p:sp>
      <p:sp>
        <p:nvSpPr>
          <p:cNvPr id="11" name="Pentagon 10">
            <a:extLst>
              <a:ext uri="{FF2B5EF4-FFF2-40B4-BE49-F238E27FC236}">
                <a16:creationId xmlns:a16="http://schemas.microsoft.com/office/drawing/2014/main" id="{D358B5DB-5719-1A40-AC83-EFDE1383D434}"/>
              </a:ext>
            </a:extLst>
          </p:cNvPr>
          <p:cNvSpPr/>
          <p:nvPr/>
        </p:nvSpPr>
        <p:spPr bwMode="auto">
          <a:xfrm>
            <a:off x="359656" y="3027000"/>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rPr>
              <a:t>Technical Workstream</a:t>
            </a:r>
            <a:endParaRPr kumimoji="0" lang="en-US" sz="16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assessment, training and technical BoM build-out</a:t>
            </a:r>
          </a:p>
        </p:txBody>
      </p:sp>
      <p:sp>
        <p:nvSpPr>
          <p:cNvPr id="14" name="Pentagon 13">
            <a:extLst>
              <a:ext uri="{FF2B5EF4-FFF2-40B4-BE49-F238E27FC236}">
                <a16:creationId xmlns:a16="http://schemas.microsoft.com/office/drawing/2014/main" id="{F8704EFE-4E88-2245-A19E-EA4081E2BE3F}"/>
              </a:ext>
            </a:extLst>
          </p:cNvPr>
          <p:cNvSpPr/>
          <p:nvPr/>
        </p:nvSpPr>
        <p:spPr bwMode="auto">
          <a:xfrm>
            <a:off x="359656" y="3933222"/>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rPr>
              <a:t>Business Workstream</a:t>
            </a:r>
            <a:endParaRPr kumimoji="0" lang="en-US" sz="16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Publish</a:t>
            </a:r>
            <a:r>
              <a:rPr kumimoji="0" lang="en-US" sz="12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 </a:t>
            </a:r>
            <a:r>
              <a:rPr kumimoji="0" lang="en-US" sz="16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offering, OCP GTM plan, solution BoM and program alignment</a:t>
            </a:r>
          </a:p>
        </p:txBody>
      </p:sp>
      <p:sp>
        <p:nvSpPr>
          <p:cNvPr id="15" name="Pentagon 14">
            <a:extLst>
              <a:ext uri="{FF2B5EF4-FFF2-40B4-BE49-F238E27FC236}">
                <a16:creationId xmlns:a16="http://schemas.microsoft.com/office/drawing/2014/main" id="{C96306BD-625E-954C-A035-14D7ECEA3640}"/>
              </a:ext>
            </a:extLst>
          </p:cNvPr>
          <p:cNvSpPr/>
          <p:nvPr/>
        </p:nvSpPr>
        <p:spPr bwMode="auto">
          <a:xfrm>
            <a:off x="359656" y="4839444"/>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rPr>
              <a:t>Program Launch</a:t>
            </a:r>
            <a:endParaRPr kumimoji="0" lang="en-US" sz="16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Presales</a:t>
            </a:r>
            <a:r>
              <a:rPr kumimoji="0" lang="en-US" sz="12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 </a:t>
            </a:r>
            <a:r>
              <a:rPr kumimoji="0" lang="en-US" sz="16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training, customer opportunities support from Microsoft CSA and product group</a:t>
            </a:r>
          </a:p>
        </p:txBody>
      </p:sp>
      <p:sp>
        <p:nvSpPr>
          <p:cNvPr id="16" name="Pentagon 15">
            <a:extLst>
              <a:ext uri="{FF2B5EF4-FFF2-40B4-BE49-F238E27FC236}">
                <a16:creationId xmlns:a16="http://schemas.microsoft.com/office/drawing/2014/main" id="{F796D77F-335C-E94E-9152-7B7C34C247F7}"/>
              </a:ext>
            </a:extLst>
          </p:cNvPr>
          <p:cNvSpPr/>
          <p:nvPr/>
        </p:nvSpPr>
        <p:spPr bwMode="auto">
          <a:xfrm>
            <a:off x="359656" y="5745666"/>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rPr>
              <a:t>Grow &amp; Ongoing Development</a:t>
            </a:r>
            <a:endParaRPr kumimoji="0" lang="en-US" sz="16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j-cs"/>
              </a:rPr>
              <a:t>Business &amp; Technical tracking, solution optimization, case studies, wins and pipeline development</a:t>
            </a:r>
          </a:p>
        </p:txBody>
      </p:sp>
    </p:spTree>
    <p:extLst>
      <p:ext uri="{BB962C8B-B14F-4D97-AF65-F5344CB8AC3E}">
        <p14:creationId xmlns:p14="http://schemas.microsoft.com/office/powerpoint/2010/main" val="4185862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300"/>
                                        <p:tgtEl>
                                          <p:spTgt spid="10"/>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300"/>
                                        <p:tgtEl>
                                          <p:spTgt spid="11"/>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300"/>
                                        <p:tgtEl>
                                          <p:spTgt spid="15"/>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125">
            <a:extLst>
              <a:ext uri="{FF2B5EF4-FFF2-40B4-BE49-F238E27FC236}">
                <a16:creationId xmlns:a16="http://schemas.microsoft.com/office/drawing/2014/main" id="{9F236930-F219-48B3-81AE-DE16CE9DB77D}"/>
              </a:ext>
            </a:extLst>
          </p:cNvPr>
          <p:cNvSpPr txBox="1"/>
          <p:nvPr/>
        </p:nvSpPr>
        <p:spPr>
          <a:xfrm>
            <a:off x="588263" y="1713153"/>
            <a:ext cx="6063055" cy="1477328"/>
          </a:xfrm>
          <a:prstGeom prst="rect">
            <a:avLst/>
          </a:prstGeom>
          <a:noFill/>
        </p:spPr>
        <p:txBody>
          <a:bodyPr wrap="square" lIns="0" tIns="0" rIns="0" bIns="0" rtlCol="0">
            <a:spAutoFit/>
          </a:bodyPr>
          <a:lstStyle/>
          <a:p>
            <a:pPr marL="285750" lvl="0" indent="-285750" defTabSz="914367">
              <a:buFont typeface="Arial" panose="020B0604020202020204" pitchFamily="34" charset="0"/>
              <a:buChar char="•"/>
              <a:defRPr/>
            </a:pPr>
            <a:r>
              <a:rPr lang="en-US" sz="2400">
                <a:gradFill>
                  <a:gsLst>
                    <a:gs pos="2917">
                      <a:srgbClr val="FFFFFF"/>
                    </a:gs>
                    <a:gs pos="30000">
                      <a:srgbClr val="FFFFFF"/>
                    </a:gs>
                  </a:gsLst>
                  <a:lin ang="5400000" scaled="0"/>
                </a:gradFill>
              </a:rPr>
              <a:t>Problem Statement</a:t>
            </a:r>
          </a:p>
          <a:p>
            <a:pPr marL="285750" lvl="0" indent="-285750" defTabSz="914367">
              <a:buFont typeface="Arial" panose="020B0604020202020204" pitchFamily="34" charset="0"/>
              <a:buChar char="•"/>
              <a:defRPr/>
            </a:pPr>
            <a:r>
              <a:rPr lang="en-US" sz="2400">
                <a:gradFill>
                  <a:gsLst>
                    <a:gs pos="2917">
                      <a:srgbClr val="FFFFFF"/>
                    </a:gs>
                    <a:gs pos="30000">
                      <a:srgbClr val="FFFFFF"/>
                    </a:gs>
                  </a:gsLst>
                  <a:lin ang="5400000" scaled="0"/>
                </a:gradFill>
              </a:rPr>
              <a:t>Partner Opportunity</a:t>
            </a:r>
          </a:p>
          <a:p>
            <a:pPr marL="285750" lvl="0" indent="-285750" defTabSz="914367">
              <a:buFont typeface="Arial" panose="020B0604020202020204" pitchFamily="34" charset="0"/>
              <a:buChar char="•"/>
              <a:defRPr/>
            </a:pPr>
            <a:r>
              <a:rPr lang="en-US" sz="2400">
                <a:gradFill>
                  <a:gsLst>
                    <a:gs pos="2917">
                      <a:srgbClr val="FFFFFF"/>
                    </a:gs>
                    <a:gs pos="30000">
                      <a:srgbClr val="FFFFFF"/>
                    </a:gs>
                  </a:gsLst>
                  <a:lin ang="5400000" scaled="0"/>
                </a:gradFill>
              </a:rPr>
              <a:t>Azure Arc Introduction</a:t>
            </a:r>
          </a:p>
          <a:p>
            <a:pPr marL="285750" indent="-285750" defTabSz="914367">
              <a:buFont typeface="Arial" panose="020B0604020202020204" pitchFamily="34" charset="0"/>
              <a:buChar char="•"/>
              <a:defRPr/>
            </a:pPr>
            <a:r>
              <a:rPr lang="en-US" sz="2400">
                <a:gradFill>
                  <a:gsLst>
                    <a:gs pos="2917">
                      <a:srgbClr val="FFFFFF"/>
                    </a:gs>
                    <a:gs pos="30000">
                      <a:srgbClr val="FFFFFF"/>
                    </a:gs>
                  </a:gsLst>
                  <a:lin ang="5400000" scaled="0"/>
                </a:gradFill>
              </a:rPr>
              <a:t>Solution Building Journey</a:t>
            </a:r>
          </a:p>
        </p:txBody>
      </p:sp>
      <p:sp>
        <p:nvSpPr>
          <p:cNvPr id="4" name="Title 1">
            <a:extLst>
              <a:ext uri="{FF2B5EF4-FFF2-40B4-BE49-F238E27FC236}">
                <a16:creationId xmlns:a16="http://schemas.microsoft.com/office/drawing/2014/main" id="{47D22F2E-DBC6-48F5-BA32-40EC5BE2C299}"/>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Agenda</a:t>
            </a:r>
          </a:p>
        </p:txBody>
      </p:sp>
    </p:spTree>
    <p:extLst>
      <p:ext uri="{BB962C8B-B14F-4D97-AF65-F5344CB8AC3E}">
        <p14:creationId xmlns:p14="http://schemas.microsoft.com/office/powerpoint/2010/main" val="258274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42" presetClass="path" presetSubtype="0" decel="100000" fill="hold" grpId="1" nodeType="withEffect">
                                  <p:stCondLst>
                                    <p:cond delay="0"/>
                                  </p:stCondLst>
                                  <p:childTnLst>
                                    <p:animMotion origin="layout" path="M 1.45833E-6 0 L 1.45833E-6 0.01898 " pathEditMode="relative" rAng="0" ptsTypes="AA">
                                      <p:cBhvr>
                                        <p:cTn id="9" dur="700" spd="-100000" fill="hold"/>
                                        <p:tgtEl>
                                          <p:spTgt spid="12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0EFA-B2AE-4056-8452-C9C1FF63AF5A}"/>
              </a:ext>
            </a:extLst>
          </p:cNvPr>
          <p:cNvSpPr>
            <a:spLocks noGrp="1"/>
          </p:cNvSpPr>
          <p:nvPr>
            <p:ph type="title"/>
          </p:nvPr>
        </p:nvSpPr>
        <p:spPr/>
        <p:txBody>
          <a:bodyPr/>
          <a:lstStyle/>
          <a:p>
            <a:r>
              <a:rPr lang="en-US"/>
              <a:t>Start Today and Learn More</a:t>
            </a:r>
          </a:p>
        </p:txBody>
      </p:sp>
      <p:grpSp>
        <p:nvGrpSpPr>
          <p:cNvPr id="89" name="Group 88">
            <a:extLst>
              <a:ext uri="{FF2B5EF4-FFF2-40B4-BE49-F238E27FC236}">
                <a16:creationId xmlns:a16="http://schemas.microsoft.com/office/drawing/2014/main" id="{AEC63B91-4CEA-4DF1-9183-825E2E6C3D22}"/>
              </a:ext>
            </a:extLst>
          </p:cNvPr>
          <p:cNvGrpSpPr/>
          <p:nvPr/>
        </p:nvGrpSpPr>
        <p:grpSpPr>
          <a:xfrm>
            <a:off x="1155103" y="1669851"/>
            <a:ext cx="9881793" cy="4288720"/>
            <a:chOff x="1244929" y="1799637"/>
            <a:chExt cx="9881793" cy="4288720"/>
          </a:xfrm>
        </p:grpSpPr>
        <p:sp>
          <p:nvSpPr>
            <p:cNvPr id="70" name="Rectangle 69">
              <a:extLst>
                <a:ext uri="{FF2B5EF4-FFF2-40B4-BE49-F238E27FC236}">
                  <a16:creationId xmlns:a16="http://schemas.microsoft.com/office/drawing/2014/main" id="{30F0FB30-A1DC-4C69-9045-F3724C897043}"/>
                </a:ext>
                <a:ext uri="{C183D7F6-B498-43B3-948B-1728B52AA6E4}">
                  <adec:decorative xmlns:adec="http://schemas.microsoft.com/office/drawing/2017/decorative" val="1"/>
                </a:ext>
              </a:extLst>
            </p:cNvPr>
            <p:cNvSpPr/>
            <p:nvPr/>
          </p:nvSpPr>
          <p:spPr bwMode="auto">
            <a:xfrm>
              <a:off x="1277975" y="5232981"/>
              <a:ext cx="9815703" cy="85537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rPr>
                <a:t>Complete guidance for hybrid and multi-cloud approach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rPr>
                <a:t>with Microsoft Cloud Adoption Framework for Azure</a:t>
              </a:r>
            </a:p>
          </p:txBody>
        </p:sp>
        <p:grpSp>
          <p:nvGrpSpPr>
            <p:cNvPr id="88" name="Group 87">
              <a:extLst>
                <a:ext uri="{FF2B5EF4-FFF2-40B4-BE49-F238E27FC236}">
                  <a16:creationId xmlns:a16="http://schemas.microsoft.com/office/drawing/2014/main" id="{085C53D4-09DF-4615-8BD9-B579679115DF}"/>
                </a:ext>
              </a:extLst>
            </p:cNvPr>
            <p:cNvGrpSpPr/>
            <p:nvPr/>
          </p:nvGrpSpPr>
          <p:grpSpPr>
            <a:xfrm>
              <a:off x="1244929" y="1799637"/>
              <a:ext cx="9881793" cy="3114526"/>
              <a:chOff x="1030201" y="1386682"/>
              <a:chExt cx="9881793" cy="3114526"/>
            </a:xfrm>
          </p:grpSpPr>
          <p:grpSp>
            <p:nvGrpSpPr>
              <p:cNvPr id="77" name="Group 76">
                <a:extLst>
                  <a:ext uri="{FF2B5EF4-FFF2-40B4-BE49-F238E27FC236}">
                    <a16:creationId xmlns:a16="http://schemas.microsoft.com/office/drawing/2014/main" id="{4819F3CB-8030-4D87-9B97-0BD4C8A6BC13}"/>
                  </a:ext>
                </a:extLst>
              </p:cNvPr>
              <p:cNvGrpSpPr/>
              <p:nvPr/>
            </p:nvGrpSpPr>
            <p:grpSpPr>
              <a:xfrm>
                <a:off x="1030201" y="1386682"/>
                <a:ext cx="2936403" cy="3114526"/>
                <a:chOff x="1030201" y="1386682"/>
                <a:chExt cx="2936403" cy="3114526"/>
              </a:xfrm>
            </p:grpSpPr>
            <p:sp>
              <p:nvSpPr>
                <p:cNvPr id="71" name="Rectangle 70">
                  <a:extLst>
                    <a:ext uri="{FF2B5EF4-FFF2-40B4-BE49-F238E27FC236}">
                      <a16:creationId xmlns:a16="http://schemas.microsoft.com/office/drawing/2014/main" id="{4AE05CDC-D5B0-47F3-8832-4B9F5C45C062}"/>
                    </a:ext>
                    <a:ext uri="{C183D7F6-B498-43B3-948B-1728B52AA6E4}">
                      <adec:decorative xmlns:adec="http://schemas.microsoft.com/office/drawing/2017/decorative" val="1"/>
                    </a:ext>
                  </a:extLst>
                </p:cNvPr>
                <p:cNvSpPr/>
                <p:nvPr/>
              </p:nvSpPr>
              <p:spPr bwMode="auto">
                <a:xfrm>
                  <a:off x="1063247" y="1386682"/>
                  <a:ext cx="2870313" cy="311452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endParaRPr>
                </a:p>
              </p:txBody>
            </p:sp>
            <p:pic>
              <p:nvPicPr>
                <p:cNvPr id="10" name="Picture 9" descr="Logo, icon&#10;&#10;Description automatically generated">
                  <a:extLst>
                    <a:ext uri="{FF2B5EF4-FFF2-40B4-BE49-F238E27FC236}">
                      <a16:creationId xmlns:a16="http://schemas.microsoft.com/office/drawing/2014/main" id="{AE480E5B-2759-4633-BAD4-9A86F3E0840E}"/>
                    </a:ext>
                  </a:extLst>
                </p:cNvPr>
                <p:cNvPicPr>
                  <a:picLocks noChangeAspect="1"/>
                </p:cNvPicPr>
                <p:nvPr/>
              </p:nvPicPr>
              <p:blipFill>
                <a:blip r:embed="rId3"/>
                <a:stretch>
                  <a:fillRect/>
                </a:stretch>
              </p:blipFill>
              <p:spPr>
                <a:xfrm>
                  <a:off x="1421470" y="1598842"/>
                  <a:ext cx="2153863" cy="2010907"/>
                </a:xfrm>
                <a:prstGeom prst="rect">
                  <a:avLst/>
                </a:prstGeom>
              </p:spPr>
            </p:pic>
            <p:sp>
              <p:nvSpPr>
                <p:cNvPr id="73" name="TextBox 72">
                  <a:extLst>
                    <a:ext uri="{FF2B5EF4-FFF2-40B4-BE49-F238E27FC236}">
                      <a16:creationId xmlns:a16="http://schemas.microsoft.com/office/drawing/2014/main" id="{475A40DE-0ED3-4902-9EFB-BA9F5FAE6763}"/>
                    </a:ext>
                  </a:extLst>
                </p:cNvPr>
                <p:cNvSpPr txBox="1"/>
                <p:nvPr/>
              </p:nvSpPr>
              <p:spPr>
                <a:xfrm>
                  <a:off x="1030201" y="3626888"/>
                  <a:ext cx="2936403" cy="6463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Azure Arc scenario-based automations &amp; docs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CCC5C6AB-4501-4710-BAAE-0F2F2DFB9A51}"/>
                  </a:ext>
                </a:extLst>
              </p:cNvPr>
              <p:cNvGrpSpPr/>
              <p:nvPr/>
            </p:nvGrpSpPr>
            <p:grpSpPr>
              <a:xfrm>
                <a:off x="4469851" y="1386682"/>
                <a:ext cx="2936403" cy="3114526"/>
                <a:chOff x="4469851" y="1386682"/>
                <a:chExt cx="2936403" cy="3114526"/>
              </a:xfrm>
            </p:grpSpPr>
            <p:sp>
              <p:nvSpPr>
                <p:cNvPr id="74" name="Rectangle 73">
                  <a:extLst>
                    <a:ext uri="{FF2B5EF4-FFF2-40B4-BE49-F238E27FC236}">
                      <a16:creationId xmlns:a16="http://schemas.microsoft.com/office/drawing/2014/main" id="{7E4DE214-F64E-4785-821A-0A67932AA445}"/>
                    </a:ext>
                    <a:ext uri="{C183D7F6-B498-43B3-948B-1728B52AA6E4}">
                      <adec:decorative xmlns:adec="http://schemas.microsoft.com/office/drawing/2017/decorative" val="1"/>
                    </a:ext>
                  </a:extLst>
                </p:cNvPr>
                <p:cNvSpPr/>
                <p:nvPr/>
              </p:nvSpPr>
              <p:spPr bwMode="auto">
                <a:xfrm>
                  <a:off x="4502897" y="1386682"/>
                  <a:ext cx="2870313" cy="311452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endParaRPr>
                </a:p>
              </p:txBody>
            </p:sp>
            <p:sp>
              <p:nvSpPr>
                <p:cNvPr id="76" name="TextBox 75">
                  <a:extLst>
                    <a:ext uri="{FF2B5EF4-FFF2-40B4-BE49-F238E27FC236}">
                      <a16:creationId xmlns:a16="http://schemas.microsoft.com/office/drawing/2014/main" id="{E8D7D980-6597-4386-8DDA-B10C25AEBC0B}"/>
                    </a:ext>
                  </a:extLst>
                </p:cNvPr>
                <p:cNvSpPr txBox="1"/>
                <p:nvPr/>
              </p:nvSpPr>
              <p:spPr>
                <a:xfrm>
                  <a:off x="4469851" y="3626887"/>
                  <a:ext cx="2936403" cy="6463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Microsoft Learn 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learning modules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Graphic 11">
                  <a:extLst>
                    <a:ext uri="{FF2B5EF4-FFF2-40B4-BE49-F238E27FC236}">
                      <a16:creationId xmlns:a16="http://schemas.microsoft.com/office/drawing/2014/main" id="{5CFA0C89-245D-4319-A319-2B655608AF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039" y="1609725"/>
                  <a:ext cx="1724025" cy="1819275"/>
                </a:xfrm>
                <a:prstGeom prst="rect">
                  <a:avLst/>
                </a:prstGeom>
              </p:spPr>
            </p:pic>
          </p:grpSp>
          <p:grpSp>
            <p:nvGrpSpPr>
              <p:cNvPr id="79" name="Group 78">
                <a:extLst>
                  <a:ext uri="{FF2B5EF4-FFF2-40B4-BE49-F238E27FC236}">
                    <a16:creationId xmlns:a16="http://schemas.microsoft.com/office/drawing/2014/main" id="{64F17BDB-E301-4A65-A4B2-409EE6932DAD}"/>
                  </a:ext>
                </a:extLst>
              </p:cNvPr>
              <p:cNvGrpSpPr/>
              <p:nvPr/>
            </p:nvGrpSpPr>
            <p:grpSpPr>
              <a:xfrm>
                <a:off x="7975591" y="1386682"/>
                <a:ext cx="2936403" cy="3114526"/>
                <a:chOff x="4469851" y="1386682"/>
                <a:chExt cx="2936403" cy="3114526"/>
              </a:xfrm>
            </p:grpSpPr>
            <p:sp>
              <p:nvSpPr>
                <p:cNvPr id="80" name="Rectangle 79">
                  <a:extLst>
                    <a:ext uri="{FF2B5EF4-FFF2-40B4-BE49-F238E27FC236}">
                      <a16:creationId xmlns:a16="http://schemas.microsoft.com/office/drawing/2014/main" id="{5B57F4CB-95D5-4D42-B8C8-10F1008030DC}"/>
                    </a:ext>
                    <a:ext uri="{C183D7F6-B498-43B3-948B-1728B52AA6E4}">
                      <adec:decorative xmlns:adec="http://schemas.microsoft.com/office/drawing/2017/decorative" val="1"/>
                    </a:ext>
                  </a:extLst>
                </p:cNvPr>
                <p:cNvSpPr/>
                <p:nvPr/>
              </p:nvSpPr>
              <p:spPr bwMode="auto">
                <a:xfrm>
                  <a:off x="4502897" y="1386682"/>
                  <a:ext cx="2870313" cy="311452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endParaRPr>
                </a:p>
              </p:txBody>
            </p:sp>
            <p:sp>
              <p:nvSpPr>
                <p:cNvPr id="81" name="TextBox 80">
                  <a:extLst>
                    <a:ext uri="{FF2B5EF4-FFF2-40B4-BE49-F238E27FC236}">
                      <a16:creationId xmlns:a16="http://schemas.microsoft.com/office/drawing/2014/main" id="{A8CDFCD7-255F-4FA2-B441-BC914304CA73}"/>
                    </a:ext>
                  </a:extLst>
                </p:cNvPr>
                <p:cNvSpPr txBox="1"/>
                <p:nvPr/>
              </p:nvSpPr>
              <p:spPr>
                <a:xfrm>
                  <a:off x="4469851" y="3626887"/>
                  <a:ext cx="2936403" cy="6463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Tech Community</a:t>
                  </a:r>
                </a:p>
              </p:txBody>
            </p:sp>
          </p:grpSp>
          <p:pic>
            <p:nvPicPr>
              <p:cNvPr id="83" name="Picture 4">
                <a:extLst>
                  <a:ext uri="{FF2B5EF4-FFF2-40B4-BE49-F238E27FC236}">
                    <a16:creationId xmlns:a16="http://schemas.microsoft.com/office/drawing/2014/main" id="{1932C734-80F1-4EAD-A765-AD09E8141DE4}"/>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8743050" y="1818620"/>
                <a:ext cx="1401483" cy="140148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3405370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C915-7CFC-4B27-9FDC-BFF7DFC6B573}"/>
              </a:ext>
            </a:extLst>
          </p:cNvPr>
          <p:cNvSpPr>
            <a:spLocks noGrp="1"/>
          </p:cNvSpPr>
          <p:nvPr>
            <p:ph type="title"/>
          </p:nvPr>
        </p:nvSpPr>
        <p:spPr/>
        <p:txBody>
          <a:bodyPr/>
          <a:lstStyle/>
          <a:p>
            <a:pPr algn="ctr"/>
            <a:r>
              <a:rPr lang="en-US" noProof="0"/>
              <a:t>Customer environments and application </a:t>
            </a:r>
            <a:br>
              <a:rPr lang="en-US" noProof="0"/>
            </a:br>
            <a:r>
              <a:rPr lang="en-US" noProof="0"/>
              <a:t>requirements are evolving</a:t>
            </a:r>
            <a:endParaRPr lang="en-US"/>
          </a:p>
        </p:txBody>
      </p:sp>
      <p:grpSp>
        <p:nvGrpSpPr>
          <p:cNvPr id="140" name="Group 139">
            <a:extLst>
              <a:ext uri="{FF2B5EF4-FFF2-40B4-BE49-F238E27FC236}">
                <a16:creationId xmlns:a16="http://schemas.microsoft.com/office/drawing/2014/main" id="{4E357B83-6336-44DE-AE54-DAA3619D6BE4}"/>
              </a:ext>
              <a:ext uri="{C183D7F6-B498-43B3-948B-1728B52AA6E4}">
                <adec:decorative xmlns:adec="http://schemas.microsoft.com/office/drawing/2017/decorative" val="1"/>
              </a:ext>
            </a:extLst>
          </p:cNvPr>
          <p:cNvGrpSpPr/>
          <p:nvPr/>
        </p:nvGrpSpPr>
        <p:grpSpPr>
          <a:xfrm>
            <a:off x="628081" y="1846133"/>
            <a:ext cx="11027664" cy="345397"/>
            <a:chOff x="1443713" y="3347801"/>
            <a:chExt cx="9036126" cy="345397"/>
          </a:xfrm>
        </p:grpSpPr>
        <p:sp>
          <p:nvSpPr>
            <p:cNvPr id="141" name="Rectangle 140">
              <a:extLst>
                <a:ext uri="{FF2B5EF4-FFF2-40B4-BE49-F238E27FC236}">
                  <a16:creationId xmlns:a16="http://schemas.microsoft.com/office/drawing/2014/main" id="{04B2026D-8906-44CA-95E6-276D874CF6EC}"/>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a:extLst>
                <a:ext uri="{FF2B5EF4-FFF2-40B4-BE49-F238E27FC236}">
                  <a16:creationId xmlns:a16="http://schemas.microsoft.com/office/drawing/2014/main" id="{F7E61C82-3CC1-4062-9C4C-54B0AC240D65}"/>
                </a:ext>
              </a:extLst>
            </p:cNvPr>
            <p:cNvGrpSpPr/>
            <p:nvPr/>
          </p:nvGrpSpPr>
          <p:grpSpPr>
            <a:xfrm>
              <a:off x="1443713" y="3347801"/>
              <a:ext cx="9036126" cy="345397"/>
              <a:chOff x="1172667" y="2377615"/>
              <a:chExt cx="9862954" cy="300146"/>
            </a:xfrm>
          </p:grpSpPr>
          <p:cxnSp>
            <p:nvCxnSpPr>
              <p:cNvPr id="145" name="Straight Connector 144">
                <a:extLst>
                  <a:ext uri="{FF2B5EF4-FFF2-40B4-BE49-F238E27FC236}">
                    <a16:creationId xmlns:a16="http://schemas.microsoft.com/office/drawing/2014/main" id="{19C4FA7D-46B9-4C8B-BF23-B4557CFFDF26}"/>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03EF58B-95E1-46D0-834A-2C3B87C451B2}"/>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218550F-6488-4E0B-9EA4-BE85ABF3F94A}"/>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789E125E-64F1-41FD-9378-764D797700AD}"/>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5C3D8B15-8CCD-4336-B73B-2CB876021E41}"/>
                </a:ext>
              </a:extLst>
            </p:cNvPr>
            <p:cNvSpPr txBox="1"/>
            <p:nvPr/>
          </p:nvSpPr>
          <p:spPr>
            <a:xfrm>
              <a:off x="3791310" y="3347802"/>
              <a:ext cx="4340932" cy="2769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p:txBody>
        </p:sp>
      </p:grpSp>
      <p:sp>
        <p:nvSpPr>
          <p:cNvPr id="133" name="TextBox 132">
            <a:extLst>
              <a:ext uri="{FF2B5EF4-FFF2-40B4-BE49-F238E27FC236}">
                <a16:creationId xmlns:a16="http://schemas.microsoft.com/office/drawing/2014/main" id="{22F5419A-12F5-4855-B133-668F7CEB7FE8}"/>
              </a:ext>
            </a:extLst>
          </p:cNvPr>
          <p:cNvSpPr txBox="1"/>
          <p:nvPr/>
        </p:nvSpPr>
        <p:spPr>
          <a:xfrm>
            <a:off x="628081" y="2536787"/>
            <a:ext cx="26517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govern</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and operate across</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disparate environments?</a:t>
            </a:r>
          </a:p>
        </p:txBody>
      </p:sp>
      <p:sp>
        <p:nvSpPr>
          <p:cNvPr id="134" name="TextBox 133">
            <a:extLst>
              <a:ext uri="{FF2B5EF4-FFF2-40B4-BE49-F238E27FC236}">
                <a16:creationId xmlns:a16="http://schemas.microsoft.com/office/drawing/2014/main" id="{5F3D462A-F27E-472A-9565-103E8652CE74}"/>
              </a:ext>
            </a:extLst>
          </p:cNvPr>
          <p:cNvSpPr txBox="1"/>
          <p:nvPr/>
        </p:nvSpPr>
        <p:spPr>
          <a:xfrm>
            <a:off x="3377537" y="2536787"/>
            <a:ext cx="26517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ensure security across the entire organization?</a:t>
            </a:r>
          </a:p>
        </p:txBody>
      </p:sp>
      <p:sp>
        <p:nvSpPr>
          <p:cNvPr id="5" name="TextBox 4">
            <a:extLst>
              <a:ext uri="{FF2B5EF4-FFF2-40B4-BE49-F238E27FC236}">
                <a16:creationId xmlns:a16="http://schemas.microsoft.com/office/drawing/2014/main" id="{55DC788A-C366-F944-8C3B-141D9E97D2EE}"/>
              </a:ext>
            </a:extLst>
          </p:cNvPr>
          <p:cNvSpPr txBox="1"/>
          <p:nvPr/>
        </p:nvSpPr>
        <p:spPr>
          <a:xfrm>
            <a:off x="6126993" y="2536787"/>
            <a:ext cx="2651760" cy="430887"/>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best enable innovation and developer agility?</a:t>
            </a:r>
          </a:p>
        </p:txBody>
      </p:sp>
      <p:sp>
        <p:nvSpPr>
          <p:cNvPr id="138" name="TextBox 137">
            <a:extLst>
              <a:ext uri="{FF2B5EF4-FFF2-40B4-BE49-F238E27FC236}">
                <a16:creationId xmlns:a16="http://schemas.microsoft.com/office/drawing/2014/main" id="{9D0BE4DB-FAC7-4DBF-9038-8C53A9E198CA}"/>
              </a:ext>
            </a:extLst>
          </p:cNvPr>
          <p:cNvSpPr txBox="1"/>
          <p:nvPr/>
        </p:nvSpPr>
        <p:spPr>
          <a:xfrm>
            <a:off x="8876449" y="2536787"/>
            <a:ext cx="2651760" cy="646331"/>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meet regulatory requirements and overcome technical hurdles?</a:t>
            </a:r>
          </a:p>
        </p:txBody>
      </p:sp>
      <p:grpSp>
        <p:nvGrpSpPr>
          <p:cNvPr id="3" name="Group 2" descr="Diverse infrastructure&#10;">
            <a:extLst>
              <a:ext uri="{FF2B5EF4-FFF2-40B4-BE49-F238E27FC236}">
                <a16:creationId xmlns:a16="http://schemas.microsoft.com/office/drawing/2014/main" id="{189C0F3F-9C01-4058-BE6E-30D3ADA9B465}"/>
              </a:ext>
            </a:extLst>
          </p:cNvPr>
          <p:cNvGrpSpPr/>
          <p:nvPr/>
        </p:nvGrpSpPr>
        <p:grpSpPr>
          <a:xfrm>
            <a:off x="4350082" y="3558641"/>
            <a:ext cx="3583663" cy="2895600"/>
            <a:chOff x="4306201" y="2730500"/>
            <a:chExt cx="3583663" cy="2895600"/>
          </a:xfrm>
        </p:grpSpPr>
        <p:sp>
          <p:nvSpPr>
            <p:cNvPr id="126" name="Rectangle 125">
              <a:extLst>
                <a:ext uri="{FF2B5EF4-FFF2-40B4-BE49-F238E27FC236}">
                  <a16:creationId xmlns:a16="http://schemas.microsoft.com/office/drawing/2014/main" id="{A4D27AEE-E26B-4AC3-927F-54BB0B59F9AB}"/>
                </a:ext>
              </a:extLst>
            </p:cNvPr>
            <p:cNvSpPr/>
            <p:nvPr/>
          </p:nvSpPr>
          <p:spPr bwMode="auto">
            <a:xfrm>
              <a:off x="4306201" y="2730500"/>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Diverse infrastructure</a:t>
              </a:r>
            </a:p>
          </p:txBody>
        </p:sp>
        <p:grpSp>
          <p:nvGrpSpPr>
            <p:cNvPr id="129" name="Group 128">
              <a:extLst>
                <a:ext uri="{FF2B5EF4-FFF2-40B4-BE49-F238E27FC236}">
                  <a16:creationId xmlns:a16="http://schemas.microsoft.com/office/drawing/2014/main" id="{D4024DFE-AF5E-4774-895F-4D69CBA34002}"/>
                </a:ext>
              </a:extLst>
            </p:cNvPr>
            <p:cNvGrpSpPr/>
            <p:nvPr/>
          </p:nvGrpSpPr>
          <p:grpSpPr>
            <a:xfrm>
              <a:off x="4385298" y="3447686"/>
              <a:ext cx="3318789" cy="1918580"/>
              <a:chOff x="4392287" y="8718186"/>
              <a:chExt cx="3318789" cy="1918580"/>
            </a:xfrm>
          </p:grpSpPr>
          <p:sp>
            <p:nvSpPr>
              <p:cNvPr id="10" name="Rectangle 9">
                <a:extLst>
                  <a:ext uri="{FF2B5EF4-FFF2-40B4-BE49-F238E27FC236}">
                    <a16:creationId xmlns:a16="http://schemas.microsoft.com/office/drawing/2014/main" id="{601AF2C9-923C-4751-B330-59D678ACD611}"/>
                  </a:ext>
                </a:extLst>
              </p:cNvPr>
              <p:cNvSpPr/>
              <p:nvPr/>
            </p:nvSpPr>
            <p:spPr bwMode="auto">
              <a:xfrm>
                <a:off x="4392287" y="1002411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IoT devices</a:t>
                </a:r>
              </a:p>
            </p:txBody>
          </p:sp>
          <p:sp>
            <p:nvSpPr>
              <p:cNvPr id="11" name="Rectangle 10">
                <a:extLst>
                  <a:ext uri="{FF2B5EF4-FFF2-40B4-BE49-F238E27FC236}">
                    <a16:creationId xmlns:a16="http://schemas.microsoft.com/office/drawing/2014/main" id="{5E38F334-FE2A-4429-9E66-361649405F5A}"/>
                  </a:ext>
                </a:extLst>
              </p:cNvPr>
              <p:cNvSpPr/>
              <p:nvPr/>
            </p:nvSpPr>
            <p:spPr bwMode="auto">
              <a:xfrm>
                <a:off x="6031026" y="1002411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Edge</a:t>
                </a:r>
              </a:p>
            </p:txBody>
          </p:sp>
          <p:sp>
            <p:nvSpPr>
              <p:cNvPr id="12" name="Rectangle 11">
                <a:extLst>
                  <a:ext uri="{FF2B5EF4-FFF2-40B4-BE49-F238E27FC236}">
                    <a16:creationId xmlns:a16="http://schemas.microsoft.com/office/drawing/2014/main" id="{82D88574-DF56-4EE6-909E-0FA4F98180E8}"/>
                  </a:ext>
                </a:extLst>
              </p:cNvPr>
              <p:cNvSpPr/>
              <p:nvPr/>
            </p:nvSpPr>
            <p:spPr bwMode="auto">
              <a:xfrm>
                <a:off x="4392287" y="8718186"/>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Datacenters</a:t>
                </a:r>
              </a:p>
            </p:txBody>
          </p:sp>
          <p:sp>
            <p:nvSpPr>
              <p:cNvPr id="13" name="Rectangle 12">
                <a:extLst>
                  <a:ext uri="{FF2B5EF4-FFF2-40B4-BE49-F238E27FC236}">
                    <a16:creationId xmlns:a16="http://schemas.microsoft.com/office/drawing/2014/main" id="{D51CF1C6-75F0-4FF7-A37D-BFB4C84FA16E}"/>
                  </a:ext>
                </a:extLst>
              </p:cNvPr>
              <p:cNvSpPr/>
              <p:nvPr/>
            </p:nvSpPr>
            <p:spPr bwMode="auto">
              <a:xfrm>
                <a:off x="4392287" y="937114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Branch offices</a:t>
                </a:r>
              </a:p>
            </p:txBody>
          </p:sp>
          <p:sp>
            <p:nvSpPr>
              <p:cNvPr id="14" name="Rectangle 13">
                <a:extLst>
                  <a:ext uri="{FF2B5EF4-FFF2-40B4-BE49-F238E27FC236}">
                    <a16:creationId xmlns:a16="http://schemas.microsoft.com/office/drawing/2014/main" id="{21C9BE79-18F5-422C-A1F4-BF524C2D3B1C}"/>
                  </a:ext>
                </a:extLst>
              </p:cNvPr>
              <p:cNvSpPr/>
              <p:nvPr/>
            </p:nvSpPr>
            <p:spPr bwMode="auto">
              <a:xfrm>
                <a:off x="6031026" y="8718186"/>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Hosters</a:t>
                </a:r>
              </a:p>
            </p:txBody>
          </p:sp>
          <p:sp>
            <p:nvSpPr>
              <p:cNvPr id="15" name="Rectangle 14">
                <a:extLst>
                  <a:ext uri="{FF2B5EF4-FFF2-40B4-BE49-F238E27FC236}">
                    <a16:creationId xmlns:a16="http://schemas.microsoft.com/office/drawing/2014/main" id="{FCE8A648-E69C-474A-9C76-51A92A168574}"/>
                  </a:ext>
                </a:extLst>
              </p:cNvPr>
              <p:cNvSpPr/>
              <p:nvPr/>
            </p:nvSpPr>
            <p:spPr bwMode="auto">
              <a:xfrm>
                <a:off x="6031026" y="937114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OEM hardware</a:t>
                </a:r>
              </a:p>
            </p:txBody>
          </p:sp>
          <p:grpSp>
            <p:nvGrpSpPr>
              <p:cNvPr id="16" name="IoT" descr=" IoT">
                <a:extLst>
                  <a:ext uri="{FF2B5EF4-FFF2-40B4-BE49-F238E27FC236}">
                    <a16:creationId xmlns:a16="http://schemas.microsoft.com/office/drawing/2014/main" id="{722990F5-09C7-4104-AEFC-9D89EA785D78}"/>
                  </a:ext>
                </a:extLst>
              </p:cNvPr>
              <p:cNvGrpSpPr/>
              <p:nvPr/>
            </p:nvGrpSpPr>
            <p:grpSpPr>
              <a:xfrm>
                <a:off x="6244862" y="10165173"/>
                <a:ext cx="312052" cy="331707"/>
                <a:chOff x="11072775" y="1225438"/>
                <a:chExt cx="429593" cy="429591"/>
              </a:xfrm>
            </p:grpSpPr>
            <p:sp>
              <p:nvSpPr>
                <p:cNvPr id="17" name="Freeform: Shape 16">
                  <a:extLst>
                    <a:ext uri="{FF2B5EF4-FFF2-40B4-BE49-F238E27FC236}">
                      <a16:creationId xmlns:a16="http://schemas.microsoft.com/office/drawing/2014/main" id="{F05CCE42-7729-4917-A9F2-76491F6081B8}"/>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D9F0FD6-4F55-43CA-802F-305A570EC844}"/>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C73C6F3-0A30-41B8-8CC5-10D29897F1C4}"/>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BB41B32-732C-4D5E-BA63-7ACEA118A10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BF07912-E0FC-4099-90DF-3A50414D990E}"/>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0B6A04A-2427-4313-A6D9-C23B09E16C80}"/>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3" name="location 1" descr="location">
                <a:extLst>
                  <a:ext uri="{FF2B5EF4-FFF2-40B4-BE49-F238E27FC236}">
                    <a16:creationId xmlns:a16="http://schemas.microsoft.com/office/drawing/2014/main" id="{088C90FB-EE6D-44BC-9FBE-AF2490959295}"/>
                  </a:ext>
                </a:extLst>
              </p:cNvPr>
              <p:cNvGrpSpPr/>
              <p:nvPr/>
            </p:nvGrpSpPr>
            <p:grpSpPr>
              <a:xfrm>
                <a:off x="4617522" y="9521569"/>
                <a:ext cx="203869" cy="311814"/>
                <a:chOff x="798318" y="5778597"/>
                <a:chExt cx="268482" cy="386300"/>
              </a:xfrm>
            </p:grpSpPr>
            <p:sp>
              <p:nvSpPr>
                <p:cNvPr id="24" name="Freeform 113">
                  <a:extLst>
                    <a:ext uri="{FF2B5EF4-FFF2-40B4-BE49-F238E27FC236}">
                      <a16:creationId xmlns:a16="http://schemas.microsoft.com/office/drawing/2014/main" id="{B1672CB9-BB57-40E9-9901-4DEC145BDC1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95CB7E59-2298-40D6-95F2-98224B79BEDC}"/>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C0467B73-0986-4A98-B9B2-84228F8CF92D}"/>
                  </a:ext>
                </a:extLst>
              </p:cNvPr>
              <p:cNvGrpSpPr/>
              <p:nvPr/>
            </p:nvGrpSpPr>
            <p:grpSpPr>
              <a:xfrm>
                <a:off x="4583567" y="8819614"/>
                <a:ext cx="271778" cy="409799"/>
                <a:chOff x="9260963" y="3966650"/>
                <a:chExt cx="435950" cy="618391"/>
              </a:xfrm>
            </p:grpSpPr>
            <p:grpSp>
              <p:nvGrpSpPr>
                <p:cNvPr id="27" name="server 1" descr="server">
                  <a:extLst>
                    <a:ext uri="{FF2B5EF4-FFF2-40B4-BE49-F238E27FC236}">
                      <a16:creationId xmlns:a16="http://schemas.microsoft.com/office/drawing/2014/main" id="{DABDE8D1-31D0-482E-8CB5-3BDAF323C4D2}"/>
                    </a:ext>
                  </a:extLst>
                </p:cNvPr>
                <p:cNvGrpSpPr/>
                <p:nvPr/>
              </p:nvGrpSpPr>
              <p:grpSpPr>
                <a:xfrm>
                  <a:off x="9260963" y="3966650"/>
                  <a:ext cx="261778" cy="451476"/>
                  <a:chOff x="789783" y="2138184"/>
                  <a:chExt cx="261778" cy="451476"/>
                </a:xfrm>
              </p:grpSpPr>
              <p:sp>
                <p:nvSpPr>
                  <p:cNvPr id="33" name="Rectangle 32">
                    <a:extLst>
                      <a:ext uri="{FF2B5EF4-FFF2-40B4-BE49-F238E27FC236}">
                        <a16:creationId xmlns:a16="http://schemas.microsoft.com/office/drawing/2014/main" id="{AA6DB013-B265-412B-BCE7-CA92DA8E1192}"/>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DB9E7F-6AE8-4324-86E7-1C6983D33C68}"/>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04A8704-5BF8-4EF7-8549-FC773D40DC56}"/>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CAE6C389-1C2F-462E-A8A8-DE65159F6A96}"/>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server 1" descr="server">
                  <a:extLst>
                    <a:ext uri="{FF2B5EF4-FFF2-40B4-BE49-F238E27FC236}">
                      <a16:creationId xmlns:a16="http://schemas.microsoft.com/office/drawing/2014/main" id="{10D0C9EC-E53C-4502-8139-994A7EAE8C29}"/>
                    </a:ext>
                  </a:extLst>
                </p:cNvPr>
                <p:cNvGrpSpPr/>
                <p:nvPr/>
              </p:nvGrpSpPr>
              <p:grpSpPr>
                <a:xfrm>
                  <a:off x="9435135" y="4133565"/>
                  <a:ext cx="261778" cy="451476"/>
                  <a:chOff x="789783" y="2138184"/>
                  <a:chExt cx="261778" cy="451476"/>
                </a:xfrm>
              </p:grpSpPr>
              <p:sp>
                <p:nvSpPr>
                  <p:cNvPr id="29" name="Rectangle 28">
                    <a:extLst>
                      <a:ext uri="{FF2B5EF4-FFF2-40B4-BE49-F238E27FC236}">
                        <a16:creationId xmlns:a16="http://schemas.microsoft.com/office/drawing/2014/main" id="{87E235E8-C9AD-48F2-B01F-E83F52D80A99}"/>
                      </a:ext>
                    </a:extLst>
                  </p:cNvPr>
                  <p:cNvSpPr/>
                  <p:nvPr/>
                </p:nvSpPr>
                <p:spPr bwMode="auto">
                  <a:xfrm>
                    <a:off x="789783" y="2138184"/>
                    <a:ext cx="261778" cy="4514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CFCE6A6-57C3-446C-B597-AFE1BA0640F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D-F624-4C3B-84E4-B88404F4C722}"/>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7256241-A82A-49EA-81A4-B99C4CB88B0A}"/>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 name="windows server licenses" descr="windows server licenses">
                <a:extLst>
                  <a:ext uri="{FF2B5EF4-FFF2-40B4-BE49-F238E27FC236}">
                    <a16:creationId xmlns:a16="http://schemas.microsoft.com/office/drawing/2014/main" id="{9CDC4A82-194B-4840-B296-150FC186D1D3}"/>
                  </a:ext>
                </a:extLst>
              </p:cNvPr>
              <p:cNvGrpSpPr/>
              <p:nvPr/>
            </p:nvGrpSpPr>
            <p:grpSpPr>
              <a:xfrm>
                <a:off x="6246580" y="8859576"/>
                <a:ext cx="308583" cy="327811"/>
                <a:chOff x="8263236" y="2194878"/>
                <a:chExt cx="336190" cy="335972"/>
              </a:xfrm>
            </p:grpSpPr>
            <p:sp>
              <p:nvSpPr>
                <p:cNvPr id="38" name="Freeform: Shape 37">
                  <a:extLst>
                    <a:ext uri="{FF2B5EF4-FFF2-40B4-BE49-F238E27FC236}">
                      <a16:creationId xmlns:a16="http://schemas.microsoft.com/office/drawing/2014/main" id="{6A6341EC-B14D-4FD8-8772-19B9BE58B91B}"/>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8134336-11BD-41D7-8272-EE7A891E54E0}"/>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8B76F74-CC80-4C0A-9579-9BCB8ADFA210}"/>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C15F976-DD43-4EEC-9654-E49656E50813}"/>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FA7D1A8-2863-4392-B189-B3AB92B05990}"/>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43" name="backup" descr="backup, recovery">
                <a:extLst>
                  <a:ext uri="{FF2B5EF4-FFF2-40B4-BE49-F238E27FC236}">
                    <a16:creationId xmlns:a16="http://schemas.microsoft.com/office/drawing/2014/main" id="{DBC6E8CB-1FA6-4988-9A95-0AF454989ADB}"/>
                  </a:ext>
                </a:extLst>
              </p:cNvPr>
              <p:cNvGrpSpPr/>
              <p:nvPr/>
            </p:nvGrpSpPr>
            <p:grpSpPr>
              <a:xfrm>
                <a:off x="6245477" y="9512327"/>
                <a:ext cx="310516" cy="328141"/>
                <a:chOff x="11091501" y="3125849"/>
                <a:chExt cx="338296" cy="336310"/>
              </a:xfrm>
            </p:grpSpPr>
            <p:sp>
              <p:nvSpPr>
                <p:cNvPr id="44" name="Freeform: Shape 43">
                  <a:extLst>
                    <a:ext uri="{FF2B5EF4-FFF2-40B4-BE49-F238E27FC236}">
                      <a16:creationId xmlns:a16="http://schemas.microsoft.com/office/drawing/2014/main" id="{0745A55B-51A3-4763-BCD5-DA50AC2C4A67}"/>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8E4956C-645A-41AE-9FED-F0C34DFF8AF0}"/>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FAFF7DC-B8B8-4BB7-8CB4-01D7D635B725}"/>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EEDCBBC-FFC7-4ADD-856C-603D11204A71}"/>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EE359E1F-323B-43BA-9A6F-A850C327619C}"/>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ED826A7-5389-4221-B7B5-16D639E29C85}"/>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CA49DF8-4FFA-4C37-B4C7-C7FDE637E0AA}"/>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3B58C52-FFEA-4A8E-8836-4EC6A9242EF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2" name="devices" descr="devices">
                <a:extLst>
                  <a:ext uri="{FF2B5EF4-FFF2-40B4-BE49-F238E27FC236}">
                    <a16:creationId xmlns:a16="http://schemas.microsoft.com/office/drawing/2014/main" id="{47335255-7E60-4462-9C3F-451C70DAC7D1}"/>
                  </a:ext>
                </a:extLst>
              </p:cNvPr>
              <p:cNvGrpSpPr/>
              <p:nvPr/>
            </p:nvGrpSpPr>
            <p:grpSpPr>
              <a:xfrm>
                <a:off x="4528516" y="10168846"/>
                <a:ext cx="381879" cy="323184"/>
                <a:chOff x="6192798" y="5102604"/>
                <a:chExt cx="537707" cy="428090"/>
              </a:xfrm>
            </p:grpSpPr>
            <p:grpSp>
              <p:nvGrpSpPr>
                <p:cNvPr id="53" name="Group 52">
                  <a:extLst>
                    <a:ext uri="{FF2B5EF4-FFF2-40B4-BE49-F238E27FC236}">
                      <a16:creationId xmlns:a16="http://schemas.microsoft.com/office/drawing/2014/main" id="{E95DE84A-A2A1-4CBE-BB88-D29B78109E11}"/>
                    </a:ext>
                  </a:extLst>
                </p:cNvPr>
                <p:cNvGrpSpPr/>
                <p:nvPr/>
              </p:nvGrpSpPr>
              <p:grpSpPr>
                <a:xfrm>
                  <a:off x="6462844" y="5102604"/>
                  <a:ext cx="267661" cy="197718"/>
                  <a:chOff x="5056189" y="1363664"/>
                  <a:chExt cx="315913" cy="233363"/>
                </a:xfrm>
              </p:grpSpPr>
              <p:sp>
                <p:nvSpPr>
                  <p:cNvPr id="63" name="Freeform 44">
                    <a:extLst>
                      <a:ext uri="{FF2B5EF4-FFF2-40B4-BE49-F238E27FC236}">
                        <a16:creationId xmlns:a16="http://schemas.microsoft.com/office/drawing/2014/main" id="{12E77C41-B21C-4AE5-9BAF-27A57B42EA97}"/>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4" name="Freeform 45">
                    <a:extLst>
                      <a:ext uri="{FF2B5EF4-FFF2-40B4-BE49-F238E27FC236}">
                        <a16:creationId xmlns:a16="http://schemas.microsoft.com/office/drawing/2014/main" id="{9D5CB8CB-2819-4573-BE9B-FC1E7D735C6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5" name="Freeform 46">
                    <a:extLst>
                      <a:ext uri="{FF2B5EF4-FFF2-40B4-BE49-F238E27FC236}">
                        <a16:creationId xmlns:a16="http://schemas.microsoft.com/office/drawing/2014/main" id="{EAE577D4-99A1-4381-BFC5-D1C2D553F58B}"/>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108C96C7-8EBF-417F-B708-07B123BBD05B}"/>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Freeform 172">
                    <a:extLst>
                      <a:ext uri="{FF2B5EF4-FFF2-40B4-BE49-F238E27FC236}">
                        <a16:creationId xmlns:a16="http://schemas.microsoft.com/office/drawing/2014/main" id="{E113C87E-4653-4204-8B99-9589BA194A7B}"/>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AD7B48A9-73C9-4C35-81AF-EADD146D1788}"/>
                    </a:ext>
                  </a:extLst>
                </p:cNvPr>
                <p:cNvGrpSpPr/>
                <p:nvPr/>
              </p:nvGrpSpPr>
              <p:grpSpPr>
                <a:xfrm>
                  <a:off x="6192798" y="5232998"/>
                  <a:ext cx="407642" cy="297696"/>
                  <a:chOff x="5884864" y="1174751"/>
                  <a:chExt cx="382588" cy="279400"/>
                </a:xfrm>
              </p:grpSpPr>
              <p:sp>
                <p:nvSpPr>
                  <p:cNvPr id="60" name="Freeform 51">
                    <a:extLst>
                      <a:ext uri="{FF2B5EF4-FFF2-40B4-BE49-F238E27FC236}">
                        <a16:creationId xmlns:a16="http://schemas.microsoft.com/office/drawing/2014/main" id="{48E1E24A-350A-4E38-9A81-D02DD955B8F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1" name="Freeform 52">
                    <a:extLst>
                      <a:ext uri="{FF2B5EF4-FFF2-40B4-BE49-F238E27FC236}">
                        <a16:creationId xmlns:a16="http://schemas.microsoft.com/office/drawing/2014/main" id="{9A750B2C-05BA-4BF1-9567-D4DBC8DEC30F}"/>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2" name="Freeform 174">
                    <a:extLst>
                      <a:ext uri="{FF2B5EF4-FFF2-40B4-BE49-F238E27FC236}">
                        <a16:creationId xmlns:a16="http://schemas.microsoft.com/office/drawing/2014/main" id="{E9734775-6F69-4670-B0C0-BD5FDEF686E5}"/>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741B0A-E23D-4B03-90E5-5CAF990C5A9B}"/>
                    </a:ext>
                  </a:extLst>
                </p:cNvPr>
                <p:cNvGrpSpPr/>
                <p:nvPr/>
              </p:nvGrpSpPr>
              <p:grpSpPr>
                <a:xfrm>
                  <a:off x="6613123" y="5331563"/>
                  <a:ext cx="117382" cy="199131"/>
                  <a:chOff x="6597743" y="5280126"/>
                  <a:chExt cx="117382" cy="199131"/>
                </a:xfrm>
              </p:grpSpPr>
              <p:sp>
                <p:nvSpPr>
                  <p:cNvPr id="56" name="Freeform 48">
                    <a:extLst>
                      <a:ext uri="{FF2B5EF4-FFF2-40B4-BE49-F238E27FC236}">
                        <a16:creationId xmlns:a16="http://schemas.microsoft.com/office/drawing/2014/main" id="{86615AC4-84F5-485D-B340-A90E94011AE8}"/>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A0B886F2-6175-46D0-887C-3D3D9707F4DF}"/>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8" name="Freeform 50">
                    <a:extLst>
                      <a:ext uri="{FF2B5EF4-FFF2-40B4-BE49-F238E27FC236}">
                        <a16:creationId xmlns:a16="http://schemas.microsoft.com/office/drawing/2014/main" id="{C73B8C97-994B-4F59-AB68-9BE3E4773BE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9" name="Freeform 175">
                    <a:extLst>
                      <a:ext uri="{FF2B5EF4-FFF2-40B4-BE49-F238E27FC236}">
                        <a16:creationId xmlns:a16="http://schemas.microsoft.com/office/drawing/2014/main" id="{D5F5FC8A-525C-4196-ACA8-1C81D08A42A8}"/>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grpSp>
      <p:grpSp>
        <p:nvGrpSpPr>
          <p:cNvPr id="158" name="Group 157">
            <a:extLst>
              <a:ext uri="{FF2B5EF4-FFF2-40B4-BE49-F238E27FC236}">
                <a16:creationId xmlns:a16="http://schemas.microsoft.com/office/drawing/2014/main" id="{63C6D10B-3225-42A6-A2CE-72D8FFA6010C}"/>
              </a:ext>
            </a:extLst>
          </p:cNvPr>
          <p:cNvGrpSpPr/>
          <p:nvPr/>
        </p:nvGrpSpPr>
        <p:grpSpPr>
          <a:xfrm>
            <a:off x="628081" y="3558641"/>
            <a:ext cx="3583663" cy="2895600"/>
            <a:chOff x="628081" y="3558641"/>
            <a:chExt cx="3583663" cy="2895600"/>
          </a:xfrm>
        </p:grpSpPr>
        <p:sp>
          <p:nvSpPr>
            <p:cNvPr id="125" name="Rectangle 124">
              <a:extLst>
                <a:ext uri="{FF2B5EF4-FFF2-40B4-BE49-F238E27FC236}">
                  <a16:creationId xmlns:a16="http://schemas.microsoft.com/office/drawing/2014/main" id="{CF381ACB-9387-4243-A87C-941E4275C53F}"/>
                </a:ext>
              </a:extLst>
            </p:cNvPr>
            <p:cNvSpPr/>
            <p:nvPr/>
          </p:nvSpPr>
          <p:spPr bwMode="auto">
            <a:xfrm>
              <a:off x="628081"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100’s–1,000’s of apps</a:t>
              </a:r>
            </a:p>
          </p:txBody>
        </p:sp>
        <p:sp>
          <p:nvSpPr>
            <p:cNvPr id="68" name="Rectangle 67">
              <a:extLst>
                <a:ext uri="{FF2B5EF4-FFF2-40B4-BE49-F238E27FC236}">
                  <a16:creationId xmlns:a16="http://schemas.microsoft.com/office/drawing/2014/main" id="{815B8CA8-F710-4A1E-B46C-565F6D959EF1}"/>
                </a:ext>
              </a:extLst>
            </p:cNvPr>
            <p:cNvSpPr/>
            <p:nvPr/>
          </p:nvSpPr>
          <p:spPr bwMode="auto">
            <a:xfrm>
              <a:off x="857325"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VMs</a:t>
              </a:r>
            </a:p>
          </p:txBody>
        </p:sp>
        <p:sp>
          <p:nvSpPr>
            <p:cNvPr id="69" name="Rectangle 68">
              <a:extLst>
                <a:ext uri="{FF2B5EF4-FFF2-40B4-BE49-F238E27FC236}">
                  <a16:creationId xmlns:a16="http://schemas.microsoft.com/office/drawing/2014/main" id="{C4D4A430-105D-4A41-93D1-1ABFA75B44E7}"/>
                </a:ext>
              </a:extLst>
            </p:cNvPr>
            <p:cNvSpPr/>
            <p:nvPr/>
          </p:nvSpPr>
          <p:spPr bwMode="auto">
            <a:xfrm>
              <a:off x="857325" y="4928789"/>
              <a:ext cx="577956"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Containers</a:t>
              </a:r>
            </a:p>
          </p:txBody>
        </p:sp>
        <p:sp>
          <p:nvSpPr>
            <p:cNvPr id="70" name="Rectangle 69">
              <a:extLst>
                <a:ext uri="{FF2B5EF4-FFF2-40B4-BE49-F238E27FC236}">
                  <a16:creationId xmlns:a16="http://schemas.microsoft.com/office/drawing/2014/main" id="{D3DE81A2-A481-457F-B02A-BE4B6264D673}"/>
                </a:ext>
              </a:extLst>
            </p:cNvPr>
            <p:cNvSpPr/>
            <p:nvPr/>
          </p:nvSpPr>
          <p:spPr bwMode="auto">
            <a:xfrm>
              <a:off x="2343036"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Databases</a:t>
              </a:r>
            </a:p>
          </p:txBody>
        </p:sp>
        <p:sp>
          <p:nvSpPr>
            <p:cNvPr id="71" name="Rectangle 70">
              <a:extLst>
                <a:ext uri="{FF2B5EF4-FFF2-40B4-BE49-F238E27FC236}">
                  <a16:creationId xmlns:a16="http://schemas.microsoft.com/office/drawing/2014/main" id="{F77D957C-54DC-4ADC-8428-C0AA9D7BB9C6}"/>
                </a:ext>
              </a:extLst>
            </p:cNvPr>
            <p:cNvSpPr/>
            <p:nvPr/>
          </p:nvSpPr>
          <p:spPr bwMode="auto">
            <a:xfrm>
              <a:off x="2343036" y="4928789"/>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grpSp>
          <p:nvGrpSpPr>
            <p:cNvPr id="9" name="Group 8">
              <a:extLst>
                <a:ext uri="{FF2B5EF4-FFF2-40B4-BE49-F238E27FC236}">
                  <a16:creationId xmlns:a16="http://schemas.microsoft.com/office/drawing/2014/main" id="{FA10B30C-1DF5-FD4A-B931-116FFB08A9D3}"/>
                </a:ext>
              </a:extLst>
            </p:cNvPr>
            <p:cNvGrpSpPr/>
            <p:nvPr/>
          </p:nvGrpSpPr>
          <p:grpSpPr>
            <a:xfrm>
              <a:off x="981572" y="5742203"/>
              <a:ext cx="2876681" cy="431372"/>
              <a:chOff x="1050624" y="3960268"/>
              <a:chExt cx="2876681" cy="431372"/>
            </a:xfrm>
          </p:grpSpPr>
          <p:grpSp>
            <p:nvGrpSpPr>
              <p:cNvPr id="72" name="Group 71">
                <a:extLst>
                  <a:ext uri="{FF2B5EF4-FFF2-40B4-BE49-F238E27FC236}">
                    <a16:creationId xmlns:a16="http://schemas.microsoft.com/office/drawing/2014/main" id="{92D4E8AF-3641-4740-BF23-BF4A197DFE35}"/>
                  </a:ext>
                </a:extLst>
              </p:cNvPr>
              <p:cNvGrpSpPr/>
              <p:nvPr/>
            </p:nvGrpSpPr>
            <p:grpSpPr>
              <a:xfrm>
                <a:off x="1050624" y="3960268"/>
                <a:ext cx="2175785" cy="431372"/>
                <a:chOff x="335533" y="4622982"/>
                <a:chExt cx="2562328" cy="477900"/>
              </a:xfrm>
            </p:grpSpPr>
            <p:pic>
              <p:nvPicPr>
                <p:cNvPr id="73" name="Picture 6" descr="Related image">
                  <a:extLst>
                    <a:ext uri="{FF2B5EF4-FFF2-40B4-BE49-F238E27FC236}">
                      <a16:creationId xmlns:a16="http://schemas.microsoft.com/office/drawing/2014/main" id="{EB1FB57F-FDFD-473E-9D1A-B207822AD8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Image result for javascript logo png">
                  <a:extLst>
                    <a:ext uri="{FF2B5EF4-FFF2-40B4-BE49-F238E27FC236}">
                      <a16:creationId xmlns:a16="http://schemas.microsoft.com/office/drawing/2014/main" id="{2E48C38F-8E34-44A4-85EC-C3F4272829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Image result for python logo png">
                  <a:extLst>
                    <a:ext uri="{FF2B5EF4-FFF2-40B4-BE49-F238E27FC236}">
                      <a16:creationId xmlns:a16="http://schemas.microsoft.com/office/drawing/2014/main" id="{466C8B50-B56F-42FE-9DD0-F8D71C3DF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2" descr="Image result for java logo png">
                  <a:extLst>
                    <a:ext uri="{FF2B5EF4-FFF2-40B4-BE49-F238E27FC236}">
                      <a16:creationId xmlns:a16="http://schemas.microsoft.com/office/drawing/2014/main" id="{09911972-DA39-4C0E-9301-8819D5B40CE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Image result for go code logo png">
                  <a:extLst>
                    <a:ext uri="{FF2B5EF4-FFF2-40B4-BE49-F238E27FC236}">
                      <a16:creationId xmlns:a16="http://schemas.microsoft.com/office/drawing/2014/main" id="{14509103-93F8-4AD7-A771-A7BD970F8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a:extLst>
                  <a:ext uri="{FF2B5EF4-FFF2-40B4-BE49-F238E27FC236}">
                    <a16:creationId xmlns:a16="http://schemas.microsoft.com/office/drawing/2014/main" id="{9E1EE32C-A4DE-2240-98FA-063378FCA3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5387" y="4046064"/>
                <a:ext cx="541918" cy="292819"/>
              </a:xfrm>
              <a:prstGeom prst="rect">
                <a:avLst/>
              </a:prstGeom>
            </p:spPr>
          </p:pic>
        </p:grpSp>
        <p:pic>
          <p:nvPicPr>
            <p:cNvPr id="6" name="Graphic 5">
              <a:extLst>
                <a:ext uri="{FF2B5EF4-FFF2-40B4-BE49-F238E27FC236}">
                  <a16:creationId xmlns:a16="http://schemas.microsoft.com/office/drawing/2014/main" id="{6674C34A-0600-4442-8581-9C998E2249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2573" y="4426934"/>
              <a:ext cx="331817" cy="331817"/>
            </a:xfrm>
            <a:prstGeom prst="rect">
              <a:avLst/>
            </a:prstGeom>
          </p:spPr>
        </p:pic>
        <p:pic>
          <p:nvPicPr>
            <p:cNvPr id="128" name="Graphic 127">
              <a:extLst>
                <a:ext uri="{FF2B5EF4-FFF2-40B4-BE49-F238E27FC236}">
                  <a16:creationId xmlns:a16="http://schemas.microsoft.com/office/drawing/2014/main" id="{F3B86933-AFCF-47E6-A6B8-5D2B907B74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73532" y="5050194"/>
              <a:ext cx="365760" cy="365760"/>
            </a:xfrm>
            <a:prstGeom prst="rect">
              <a:avLst/>
            </a:prstGeom>
          </p:spPr>
        </p:pic>
        <p:pic>
          <p:nvPicPr>
            <p:cNvPr id="155" name="Graphic 154">
              <a:extLst>
                <a:ext uri="{FF2B5EF4-FFF2-40B4-BE49-F238E27FC236}">
                  <a16:creationId xmlns:a16="http://schemas.microsoft.com/office/drawing/2014/main" id="{333BC3B9-95CE-4338-9008-7F011FE8DD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5601" y="5061065"/>
              <a:ext cx="365760" cy="365760"/>
            </a:xfrm>
            <a:prstGeom prst="rect">
              <a:avLst/>
            </a:prstGeom>
          </p:spPr>
        </p:pic>
        <p:pic>
          <p:nvPicPr>
            <p:cNvPr id="157" name="Graphic 156">
              <a:extLst>
                <a:ext uri="{FF2B5EF4-FFF2-40B4-BE49-F238E27FC236}">
                  <a16:creationId xmlns:a16="http://schemas.microsoft.com/office/drawing/2014/main" id="{5B808B8E-ECB0-4226-A6B8-0DA4161FB3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68302" y="4406798"/>
              <a:ext cx="365760" cy="365760"/>
            </a:xfrm>
            <a:prstGeom prst="rect">
              <a:avLst/>
            </a:prstGeom>
          </p:spPr>
        </p:pic>
      </p:grpSp>
      <p:grpSp>
        <p:nvGrpSpPr>
          <p:cNvPr id="160" name="Group 159">
            <a:extLst>
              <a:ext uri="{FF2B5EF4-FFF2-40B4-BE49-F238E27FC236}">
                <a16:creationId xmlns:a16="http://schemas.microsoft.com/office/drawing/2014/main" id="{DEB725C3-C362-4161-9B04-84F8216968BD}"/>
              </a:ext>
            </a:extLst>
          </p:cNvPr>
          <p:cNvGrpSpPr/>
          <p:nvPr/>
        </p:nvGrpSpPr>
        <p:grpSpPr>
          <a:xfrm>
            <a:off x="8072082" y="3558641"/>
            <a:ext cx="3583663" cy="2895600"/>
            <a:chOff x="8072082" y="3558641"/>
            <a:chExt cx="3583663" cy="2895600"/>
          </a:xfrm>
        </p:grpSpPr>
        <p:grpSp>
          <p:nvGrpSpPr>
            <p:cNvPr id="121" name="Group 120">
              <a:extLst>
                <a:ext uri="{FF2B5EF4-FFF2-40B4-BE49-F238E27FC236}">
                  <a16:creationId xmlns:a16="http://schemas.microsoft.com/office/drawing/2014/main" id="{F29C4961-8F24-4FE7-83CA-742CEA17B825}"/>
                </a:ext>
              </a:extLst>
            </p:cNvPr>
            <p:cNvGrpSpPr/>
            <p:nvPr/>
          </p:nvGrpSpPr>
          <p:grpSpPr>
            <a:xfrm>
              <a:off x="8072082" y="3558641"/>
              <a:ext cx="3583663" cy="2895600"/>
              <a:chOff x="8072082" y="3558641"/>
              <a:chExt cx="3583663" cy="2895600"/>
            </a:xfrm>
          </p:grpSpPr>
          <p:sp>
            <p:nvSpPr>
              <p:cNvPr id="127" name="Rectangle 126">
                <a:extLst>
                  <a:ext uri="{FF2B5EF4-FFF2-40B4-BE49-F238E27FC236}">
                    <a16:creationId xmlns:a16="http://schemas.microsoft.com/office/drawing/2014/main" id="{62D7B0D4-05BC-48B0-B992-E5618D305B8E}"/>
                  </a:ext>
                </a:extLst>
              </p:cNvPr>
              <p:cNvSpPr/>
              <p:nvPr/>
            </p:nvSpPr>
            <p:spPr bwMode="auto">
              <a:xfrm>
                <a:off x="8072082"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 &amp; Multi-Cloud</a:t>
                </a:r>
              </a:p>
            </p:txBody>
          </p:sp>
          <p:grpSp>
            <p:nvGrpSpPr>
              <p:cNvPr id="135" name="Group 134">
                <a:extLst>
                  <a:ext uri="{FF2B5EF4-FFF2-40B4-BE49-F238E27FC236}">
                    <a16:creationId xmlns:a16="http://schemas.microsoft.com/office/drawing/2014/main" id="{45805B53-F3D7-4BA4-9284-292C63D7A3A0}"/>
                  </a:ext>
                </a:extLst>
              </p:cNvPr>
              <p:cNvGrpSpPr/>
              <p:nvPr/>
            </p:nvGrpSpPr>
            <p:grpSpPr>
              <a:xfrm>
                <a:off x="8547439" y="4924463"/>
                <a:ext cx="648186" cy="395764"/>
                <a:chOff x="9121847" y="3827766"/>
                <a:chExt cx="1521766" cy="929146"/>
              </a:xfrm>
            </p:grpSpPr>
            <p:pic>
              <p:nvPicPr>
                <p:cNvPr id="1026" name="Picture 2" descr="Image result for aws logo png">
                  <a:extLst>
                    <a:ext uri="{FF2B5EF4-FFF2-40B4-BE49-F238E27FC236}">
                      <a16:creationId xmlns:a16="http://schemas.microsoft.com/office/drawing/2014/main" id="{7CE3431D-75E7-445B-B3E8-A3BB9842C0F2}"/>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580" t="65567" r="12580"/>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aws logo png">
                  <a:extLst>
                    <a:ext uri="{FF2B5EF4-FFF2-40B4-BE49-F238E27FC236}">
                      <a16:creationId xmlns:a16="http://schemas.microsoft.com/office/drawing/2014/main" id="{015857A3-D437-4723-9FD6-7C816DAD91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7" name="Group 136">
                <a:extLst>
                  <a:ext uri="{FF2B5EF4-FFF2-40B4-BE49-F238E27FC236}">
                    <a16:creationId xmlns:a16="http://schemas.microsoft.com/office/drawing/2014/main" id="{FA1B4322-3659-4D74-BCF4-279291C582F3}"/>
                  </a:ext>
                </a:extLst>
              </p:cNvPr>
              <p:cNvGrpSpPr/>
              <p:nvPr/>
            </p:nvGrpSpPr>
            <p:grpSpPr>
              <a:xfrm>
                <a:off x="9848964" y="4996412"/>
                <a:ext cx="1545167" cy="243838"/>
                <a:chOff x="7468280" y="5341840"/>
                <a:chExt cx="5734050" cy="904875"/>
              </a:xfrm>
            </p:grpSpPr>
            <p:pic>
              <p:nvPicPr>
                <p:cNvPr id="1028" name="Picture 4" descr="Image result for google cloud logo png">
                  <a:extLst>
                    <a:ext uri="{FF2B5EF4-FFF2-40B4-BE49-F238E27FC236}">
                      <a16:creationId xmlns:a16="http://schemas.microsoft.com/office/drawing/2014/main" id="{8ECC0F6C-1902-46EE-9971-4374AB7E0D7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79839"/>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4" descr="Image result for google cloud logo png">
                  <a:extLst>
                    <a:ext uri="{FF2B5EF4-FFF2-40B4-BE49-F238E27FC236}">
                      <a16:creationId xmlns:a16="http://schemas.microsoft.com/office/drawing/2014/main" id="{54726284-3CE6-4CC9-A8A7-89ED24CC9F53}"/>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122" name="Picture 121" descr="A picture containing logo, icon&#10;&#10;Description automatically generated">
                <a:extLst>
                  <a:ext uri="{FF2B5EF4-FFF2-40B4-BE49-F238E27FC236}">
                    <a16:creationId xmlns:a16="http://schemas.microsoft.com/office/drawing/2014/main" id="{8389F2D5-20A9-4777-99C7-6C1B43045F86}"/>
                  </a:ext>
                </a:extLst>
              </p:cNvPr>
              <p:cNvPicPr>
                <a:picLocks noChangeAspect="1"/>
              </p:cNvPicPr>
              <p:nvPr/>
            </p:nvPicPr>
            <p:blipFill>
              <a:blip r:embed="rId24"/>
              <a:stretch>
                <a:fillRect/>
              </a:stretch>
            </p:blipFill>
            <p:spPr>
              <a:xfrm>
                <a:off x="8284126" y="6032423"/>
                <a:ext cx="1184646" cy="155006"/>
              </a:xfrm>
              <a:prstGeom prst="rect">
                <a:avLst/>
              </a:prstGeom>
            </p:spPr>
          </p:pic>
          <p:pic>
            <p:nvPicPr>
              <p:cNvPr id="124" name="Picture 123" descr="A picture containing logo&#10;&#10;Description automatically generated">
                <a:extLst>
                  <a:ext uri="{FF2B5EF4-FFF2-40B4-BE49-F238E27FC236}">
                    <a16:creationId xmlns:a16="http://schemas.microsoft.com/office/drawing/2014/main" id="{5270C668-16C8-4EEC-A565-0E53BC86409B}"/>
                  </a:ext>
                </a:extLst>
              </p:cNvPr>
              <p:cNvPicPr>
                <a:picLocks noChangeAspect="1"/>
              </p:cNvPicPr>
              <p:nvPr/>
            </p:nvPicPr>
            <p:blipFill>
              <a:blip r:embed="rId25"/>
              <a:stretch>
                <a:fillRect/>
              </a:stretch>
            </p:blipFill>
            <p:spPr>
              <a:xfrm>
                <a:off x="9949731" y="5894188"/>
                <a:ext cx="1432175" cy="332461"/>
              </a:xfrm>
              <a:prstGeom prst="rect">
                <a:avLst/>
              </a:prstGeom>
            </p:spPr>
          </p:pic>
        </p:grpSp>
        <p:grpSp>
          <p:nvGrpSpPr>
            <p:cNvPr id="161" name="Group 160">
              <a:extLst>
                <a:ext uri="{FF2B5EF4-FFF2-40B4-BE49-F238E27FC236}">
                  <a16:creationId xmlns:a16="http://schemas.microsoft.com/office/drawing/2014/main" id="{188466B0-8841-41BB-B451-06B956694229}"/>
                </a:ext>
              </a:extLst>
            </p:cNvPr>
            <p:cNvGrpSpPr/>
            <p:nvPr/>
          </p:nvGrpSpPr>
          <p:grpSpPr>
            <a:xfrm>
              <a:off x="8895696" y="4156353"/>
              <a:ext cx="1935335" cy="365760"/>
              <a:chOff x="8561608" y="2785729"/>
              <a:chExt cx="1405900" cy="265698"/>
            </a:xfrm>
          </p:grpSpPr>
          <p:pic>
            <p:nvPicPr>
              <p:cNvPr id="162" name="Picture 161" descr="A picture containing drawing&#10;&#10;Description automatically generated">
                <a:extLst>
                  <a:ext uri="{FF2B5EF4-FFF2-40B4-BE49-F238E27FC236}">
                    <a16:creationId xmlns:a16="http://schemas.microsoft.com/office/drawing/2014/main" id="{C9F560DF-8519-45EC-89A5-BB81C1811CD5}"/>
                  </a:ext>
                </a:extLst>
              </p:cNvPr>
              <p:cNvPicPr>
                <a:picLocks noChangeAspect="1"/>
              </p:cNvPicPr>
              <p:nvPr/>
            </p:nvPicPr>
            <p:blipFill rotWithShape="1">
              <a:blip r:embed="rId26">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63" name="Picture 162" descr="A picture containing drawing&#10;&#10;Description automatically generated">
                <a:extLst>
                  <a:ext uri="{FF2B5EF4-FFF2-40B4-BE49-F238E27FC236}">
                    <a16:creationId xmlns:a16="http://schemas.microsoft.com/office/drawing/2014/main" id="{7A50BC0A-2154-4105-A747-48585C88CB62}"/>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pic>
          <p:nvPicPr>
            <p:cNvPr id="164" name="Picture 2" descr="Vmware Png Logo - Free Transparent PNG Logos">
              <a:extLst>
                <a:ext uri="{FF2B5EF4-FFF2-40B4-BE49-F238E27FC236}">
                  <a16:creationId xmlns:a16="http://schemas.microsoft.com/office/drawing/2014/main" id="{F5CF1134-0D04-40A9-A166-AC56F36144E2}"/>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libaba Group">
              <a:extLst>
                <a:ext uri="{FF2B5EF4-FFF2-40B4-BE49-F238E27FC236}">
                  <a16:creationId xmlns:a16="http://schemas.microsoft.com/office/drawing/2014/main" id="{65B9B1C7-DE2C-43A3-81EC-AFAAC9A50AE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734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300"/>
                                  </p:stCondLst>
                                  <p:childTnLst>
                                    <p:animMotion origin="layout" path="M 3.95833E-6 -2.59259E-6 L 3.95833E-6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500"/>
                                        <p:tgtEl>
                                          <p:spTgt spid="158"/>
                                        </p:tgtEl>
                                      </p:cBhvr>
                                    </p:animEffect>
                                  </p:childTnLst>
                                </p:cTn>
                              </p:par>
                              <p:par>
                                <p:cTn id="13" presetID="42" presetClass="path" presetSubtype="0" decel="100000" fill="hold" nodeType="withEffect">
                                  <p:stCondLst>
                                    <p:cond delay="300"/>
                                  </p:stCondLst>
                                  <p:childTnLst>
                                    <p:animMotion origin="layout" path="M 3.95833E-6 -2.59259E-6 L 3.95833E-6 0.01898 " pathEditMode="relative" rAng="0" ptsTypes="AA">
                                      <p:cBhvr>
                                        <p:cTn id="14" dur="700" spd="-100000" fill="hold"/>
                                        <p:tgtEl>
                                          <p:spTgt spid="158"/>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160"/>
                                        </p:tgtEl>
                                        <p:attrNameLst>
                                          <p:attrName>style.visibility</p:attrName>
                                        </p:attrNameLst>
                                      </p:cBhvr>
                                      <p:to>
                                        <p:strVal val="visible"/>
                                      </p:to>
                                    </p:set>
                                    <p:animEffect transition="in" filter="fade">
                                      <p:cBhvr>
                                        <p:cTn id="17" dur="500"/>
                                        <p:tgtEl>
                                          <p:spTgt spid="160"/>
                                        </p:tgtEl>
                                      </p:cBhvr>
                                    </p:animEffect>
                                  </p:childTnLst>
                                </p:cTn>
                              </p:par>
                              <p:par>
                                <p:cTn id="18" presetID="42" presetClass="path" presetSubtype="0" decel="100000" fill="hold" nodeType="withEffect">
                                  <p:stCondLst>
                                    <p:cond delay="300"/>
                                  </p:stCondLst>
                                  <p:childTnLst>
                                    <p:animMotion origin="layout" path="M 3.95833E-6 -2.59259E-6 L 3.95833E-6 0.01898 " pathEditMode="relative" rAng="0" ptsTypes="AA">
                                      <p:cBhvr>
                                        <p:cTn id="19" dur="700" spd="-100000" fill="hold"/>
                                        <p:tgtEl>
                                          <p:spTgt spid="160"/>
                                        </p:tgtEl>
                                        <p:attrNameLst>
                                          <p:attrName>ppt_x</p:attrName>
                                          <p:attrName>ppt_y</p:attrName>
                                        </p:attrNameLst>
                                      </p:cBhvr>
                                      <p:rCtr x="0" y="949"/>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8"/>
                                        </p:tgtEl>
                                        <p:attrNameLst>
                                          <p:attrName>style.visibility</p:attrName>
                                        </p:attrNameLst>
                                      </p:cBhvr>
                                      <p:to>
                                        <p:strVal val="visible"/>
                                      </p:to>
                                    </p:set>
                                    <p:animEffect transition="in" filter="fade">
                                      <p:cBhvr>
                                        <p:cTn id="25" dur="500"/>
                                        <p:tgtEl>
                                          <p:spTgt spid="1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fade">
                                      <p:cBhvr>
                                        <p:cTn id="3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P spid="5" grpId="0"/>
      <p:bldP spid="1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ADF5-ACCD-4BDB-A519-EB2AE3CDEB89}"/>
              </a:ext>
            </a:extLst>
          </p:cNvPr>
          <p:cNvSpPr>
            <a:spLocks noGrp="1"/>
          </p:cNvSpPr>
          <p:nvPr>
            <p:ph type="title"/>
          </p:nvPr>
        </p:nvSpPr>
        <p:spPr>
          <a:xfrm>
            <a:off x="588263" y="457200"/>
            <a:ext cx="11018520" cy="553998"/>
          </a:xfrm>
        </p:spPr>
        <p:txBody>
          <a:bodyPr/>
          <a:lstStyle/>
          <a:p>
            <a:r>
              <a:rPr lang="en-US"/>
              <a:t>Durable customer reality</a:t>
            </a:r>
          </a:p>
        </p:txBody>
      </p:sp>
      <p:sp>
        <p:nvSpPr>
          <p:cNvPr id="8" name="TextBox 7">
            <a:extLst>
              <a:ext uri="{FF2B5EF4-FFF2-40B4-BE49-F238E27FC236}">
                <a16:creationId xmlns:a16="http://schemas.microsoft.com/office/drawing/2014/main" id="{83C71D3D-2975-498D-A148-4CB69805E574}"/>
              </a:ext>
            </a:extLst>
          </p:cNvPr>
          <p:cNvSpPr txBox="1"/>
          <p:nvPr/>
        </p:nvSpPr>
        <p:spPr>
          <a:xfrm>
            <a:off x="377072" y="6419654"/>
            <a:ext cx="321883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Source: </a:t>
            </a:r>
            <a:r>
              <a:rPr kumimoji="0" lang="en-US" sz="700" b="0" i="0" u="sng" strike="noStrike" kern="1200" cap="none" spc="0" normalizeH="0" baseline="0" noProof="0">
                <a:ln>
                  <a:noFill/>
                </a:ln>
                <a:solidFill>
                  <a:srgbClr val="0563C1"/>
                </a:solidFill>
                <a:effectLst/>
                <a:uLnTx/>
                <a:uFillTx/>
                <a:latin typeface="Segoe UI" panose="020B0502040204020203" pitchFamily="34" charset="0"/>
                <a:ea typeface="Calibri" panose="020F0502020204030204" pitchFamily="34" charset="0"/>
                <a:cs typeface="+mn-cs"/>
                <a:hlinkClick r:id="rId2"/>
              </a:rPr>
              <a:t>Gartner Says a Massive Shift to Hybrid Infrastructure Services Is Underway</a:t>
            </a:r>
            <a:endPar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Source: </a:t>
            </a:r>
            <a:r>
              <a:rPr kumimoji="0" lang="en-US" sz="700" b="0" i="0" u="sng" strike="noStrike" kern="1200" cap="none" spc="0" normalizeH="0" baseline="0" noProof="0">
                <a:ln>
                  <a:noFill/>
                </a:ln>
                <a:solidFill>
                  <a:srgbClr val="0563C1"/>
                </a:solidFill>
                <a:effectLst/>
                <a:uLnTx/>
                <a:uFillTx/>
                <a:latin typeface="Segoe UI" panose="020B0502040204020203" pitchFamily="34" charset="0"/>
                <a:ea typeface="Calibri" panose="020F0502020204030204" pitchFamily="34" charset="0"/>
                <a:cs typeface="+mn-cs"/>
                <a:hlinkClick r:id="rId3"/>
              </a:rPr>
              <a:t>Cloud Computing Trends: 2020 State of the Cloud Report | Flexera Blog</a:t>
            </a:r>
            <a:endPar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766F1291-13CD-4020-8761-5DF18BEBA115}"/>
              </a:ext>
            </a:extLst>
          </p:cNvPr>
          <p:cNvGrpSpPr/>
          <p:nvPr/>
        </p:nvGrpSpPr>
        <p:grpSpPr>
          <a:xfrm>
            <a:off x="1396544" y="1625913"/>
            <a:ext cx="9398911" cy="3606174"/>
            <a:chOff x="1206450" y="1794580"/>
            <a:chExt cx="9398911" cy="3606174"/>
          </a:xfrm>
        </p:grpSpPr>
        <p:sp>
          <p:nvSpPr>
            <p:cNvPr id="3" name="TextBox 2">
              <a:extLst>
                <a:ext uri="{FF2B5EF4-FFF2-40B4-BE49-F238E27FC236}">
                  <a16:creationId xmlns:a16="http://schemas.microsoft.com/office/drawing/2014/main" id="{808FC7B9-5474-4B56-AE41-BB8263DD36F3}"/>
                </a:ext>
              </a:extLst>
            </p:cNvPr>
            <p:cNvSpPr txBox="1"/>
            <p:nvPr/>
          </p:nvSpPr>
          <p:spPr>
            <a:xfrm>
              <a:off x="3633047" y="1794580"/>
              <a:ext cx="2377917" cy="886397"/>
            </a:xfrm>
            <a:prstGeom prst="rect">
              <a:avLst/>
            </a:prstGeom>
            <a:noFill/>
          </p:spPr>
          <p:txBody>
            <a:bodyPr wrap="square" lIns="0" tIns="0" rIns="0" bIns="0">
              <a:spAutoFit/>
            </a:bodyPr>
            <a:lstStyle/>
            <a:p>
              <a:pPr marL="0" marR="0" lvl="0" indent="0" algn="l" defTabSz="913742" rtl="0" eaLnBrk="1" fontAlgn="auto" latinLnBrk="0" hangingPunct="1">
                <a:lnSpc>
                  <a:spcPct val="90000"/>
                </a:lnSpc>
                <a:spcBef>
                  <a:spcPts val="0"/>
                </a:spcBef>
                <a:spcAft>
                  <a:spcPts val="588"/>
                </a:spcAft>
                <a:buClrTx/>
                <a:buSzTx/>
                <a:buFontTx/>
                <a:buNone/>
                <a:tabLst/>
                <a:defRPr/>
              </a:pPr>
              <a:r>
                <a:rPr kumimoji="0" lang="en-US" sz="6400" b="0" i="0" u="none" strike="noStrike" kern="1200" cap="none" spc="0" normalizeH="0" baseline="0" noProof="0">
                  <a:ln>
                    <a:noFill/>
                  </a:ln>
                  <a:gradFill>
                    <a:gsLst>
                      <a:gs pos="0">
                        <a:srgbClr val="50E6FF"/>
                      </a:gs>
                      <a:gs pos="100000">
                        <a:srgbClr val="0078D4"/>
                      </a:gs>
                    </a:gsLst>
                    <a:lin ang="18600000" scaled="0"/>
                  </a:gradFill>
                  <a:effectLst/>
                  <a:uLnTx/>
                  <a:uFillTx/>
                  <a:latin typeface="Segoe UI Semibold"/>
                  <a:ea typeface="+mn-ea"/>
                  <a:cs typeface="Segoe UI" pitchFamily="34" charset="0"/>
                </a:rPr>
                <a:t>90% </a:t>
              </a:r>
            </a:p>
          </p:txBody>
        </p:sp>
        <p:sp>
          <p:nvSpPr>
            <p:cNvPr id="4" name="Title 3">
              <a:extLst>
                <a:ext uri="{FF2B5EF4-FFF2-40B4-BE49-F238E27FC236}">
                  <a16:creationId xmlns:a16="http://schemas.microsoft.com/office/drawing/2014/main" id="{DF8B93F2-1FA0-497C-8573-980A75C60AC3}"/>
                </a:ext>
              </a:extLst>
            </p:cNvPr>
            <p:cNvSpPr txBox="1">
              <a:spLocks/>
            </p:cNvSpPr>
            <p:nvPr/>
          </p:nvSpPr>
          <p:spPr bwMode="auto">
            <a:xfrm>
              <a:off x="3213946" y="2708997"/>
              <a:ext cx="2377917" cy="907941"/>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of enterprises remain</a:t>
              </a:r>
              <a:r>
                <a:rPr kumimoji="0" lang="en-US" sz="2000" b="0" i="0" u="none" strike="noStrike" kern="1200" cap="none" spc="0" normalizeH="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hybrid</a:t>
              </a:r>
            </a:p>
            <a:p>
              <a:pPr marL="0" marR="0" lvl="0" indent="0" algn="ctr" defTabSz="932472" rtl="0" eaLnBrk="1" fontAlgn="base" latinLnBrk="0" hangingPunct="1">
                <a:lnSpc>
                  <a:spcPct val="90000"/>
                </a:lnSpc>
                <a:spcBef>
                  <a:spcPct val="0"/>
                </a:spcBef>
                <a:spcAft>
                  <a:spcPts val="600"/>
                </a:spcAft>
                <a:buClrTx/>
                <a:buSzPct val="90000"/>
                <a:buFontTx/>
                <a:buNone/>
                <a:tabLst/>
                <a:defRPr/>
              </a:pPr>
              <a:endPar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endParaRPr>
            </a:p>
          </p:txBody>
        </p:sp>
        <p:sp>
          <p:nvSpPr>
            <p:cNvPr id="5" name="TextBox 4">
              <a:extLst>
                <a:ext uri="{FF2B5EF4-FFF2-40B4-BE49-F238E27FC236}">
                  <a16:creationId xmlns:a16="http://schemas.microsoft.com/office/drawing/2014/main" id="{216374A8-2E4F-464B-8843-BEA1D1867C8A}"/>
                </a:ext>
              </a:extLst>
            </p:cNvPr>
            <p:cNvSpPr txBox="1"/>
            <p:nvPr/>
          </p:nvSpPr>
          <p:spPr>
            <a:xfrm>
              <a:off x="7040493" y="1794580"/>
              <a:ext cx="2377917" cy="886397"/>
            </a:xfrm>
            <a:prstGeom prst="rect">
              <a:avLst/>
            </a:prstGeom>
            <a:noFill/>
          </p:spPr>
          <p:txBody>
            <a:bodyPr wrap="square" lIns="0" tIns="0" rIns="0" bIns="0">
              <a:spAutoFit/>
            </a:bodyPr>
            <a:lstStyle/>
            <a:p>
              <a:pPr marL="0" marR="0" lvl="0" indent="0" algn="l" defTabSz="913742" rtl="0" eaLnBrk="1" fontAlgn="auto" latinLnBrk="0" hangingPunct="1">
                <a:lnSpc>
                  <a:spcPct val="90000"/>
                </a:lnSpc>
                <a:spcBef>
                  <a:spcPts val="0"/>
                </a:spcBef>
                <a:spcAft>
                  <a:spcPts val="588"/>
                </a:spcAft>
                <a:buClrTx/>
                <a:buSzTx/>
                <a:buFontTx/>
                <a:buNone/>
                <a:tabLst/>
                <a:defRPr/>
              </a:pPr>
              <a:r>
                <a:rPr kumimoji="0" lang="en-US" sz="6400" b="0" i="0" u="none" strike="noStrike" kern="1200" cap="none" spc="0" normalizeH="0" baseline="0" noProof="0">
                  <a:ln>
                    <a:noFill/>
                  </a:ln>
                  <a:gradFill>
                    <a:gsLst>
                      <a:gs pos="0">
                        <a:srgbClr val="50E6FF"/>
                      </a:gs>
                      <a:gs pos="100000">
                        <a:srgbClr val="0078D4"/>
                      </a:gs>
                    </a:gsLst>
                    <a:lin ang="18600000" scaled="0"/>
                  </a:gradFill>
                  <a:effectLst/>
                  <a:uLnTx/>
                  <a:uFillTx/>
                  <a:latin typeface="Segoe UI Semibold"/>
                  <a:ea typeface="+mn-ea"/>
                  <a:cs typeface="Segoe UI" pitchFamily="34" charset="0"/>
                </a:rPr>
                <a:t>93% </a:t>
              </a:r>
            </a:p>
          </p:txBody>
        </p:sp>
        <p:sp>
          <p:nvSpPr>
            <p:cNvPr id="6" name="Title 3">
              <a:extLst>
                <a:ext uri="{FF2B5EF4-FFF2-40B4-BE49-F238E27FC236}">
                  <a16:creationId xmlns:a16="http://schemas.microsoft.com/office/drawing/2014/main" id="{568698A3-CD54-4AD0-BB30-BFD138650AAD}"/>
                </a:ext>
              </a:extLst>
            </p:cNvPr>
            <p:cNvSpPr txBox="1">
              <a:spLocks/>
            </p:cNvSpPr>
            <p:nvPr/>
          </p:nvSpPr>
          <p:spPr bwMode="auto">
            <a:xfrm>
              <a:off x="6324600" y="2710540"/>
              <a:ext cx="2928619"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of enterprises have a multi-cloud strategy</a:t>
              </a:r>
            </a:p>
          </p:txBody>
        </p:sp>
        <p:cxnSp>
          <p:nvCxnSpPr>
            <p:cNvPr id="10" name="Straight Connector 9">
              <a:extLst>
                <a:ext uri="{FF2B5EF4-FFF2-40B4-BE49-F238E27FC236}">
                  <a16:creationId xmlns:a16="http://schemas.microsoft.com/office/drawing/2014/main" id="{23195EEC-F211-432E-A44D-135036805BA1}"/>
                </a:ext>
              </a:extLst>
            </p:cNvPr>
            <p:cNvCxnSpPr/>
            <p:nvPr/>
          </p:nvCxnSpPr>
          <p:spPr>
            <a:xfrm>
              <a:off x="2971800" y="3848100"/>
              <a:ext cx="6705600" cy="0"/>
            </a:xfrm>
            <a:prstGeom prst="line">
              <a:avLst/>
            </a:prstGeom>
            <a:ln>
              <a:solidFill>
                <a:srgbClr val="2AB2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itle 3">
              <a:extLst>
                <a:ext uri="{FF2B5EF4-FFF2-40B4-BE49-F238E27FC236}">
                  <a16:creationId xmlns:a16="http://schemas.microsoft.com/office/drawing/2014/main" id="{7D9DFC1C-8CF4-454E-ADB2-4F11C3218D80}"/>
                </a:ext>
              </a:extLst>
            </p:cNvPr>
            <p:cNvSpPr txBox="1">
              <a:spLocks/>
            </p:cNvSpPr>
            <p:nvPr/>
          </p:nvSpPr>
          <p:spPr bwMode="auto">
            <a:xfrm>
              <a:off x="1206450" y="4606690"/>
              <a:ext cx="3196455" cy="249299"/>
            </a:xfrm>
            <a:prstGeom prst="rect">
              <a:avLst/>
            </a:prstGeom>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lvl="0" algn="r" defTabSz="932472" fontAlgn="base">
                <a:spcAft>
                  <a:spcPts val="600"/>
                </a:spcAft>
                <a:buSzPct val="90000"/>
                <a:defRPr/>
              </a:pPr>
              <a:r>
                <a:rPr lang="en-US" sz="1800" b="1" kern="0">
                  <a:solidFill>
                    <a:srgbClr val="FFFFFF"/>
                  </a:solidFill>
                  <a:latin typeface="Segoe UI"/>
                  <a:cs typeface="Segoe UI Semibold" panose="020B0702040204020203" pitchFamily="34" charset="0"/>
                </a:rPr>
                <a:t>Key Drivers:</a:t>
              </a:r>
            </a:p>
          </p:txBody>
        </p:sp>
        <p:sp>
          <p:nvSpPr>
            <p:cNvPr id="12" name="TextBox 11">
              <a:extLst>
                <a:ext uri="{FF2B5EF4-FFF2-40B4-BE49-F238E27FC236}">
                  <a16:creationId xmlns:a16="http://schemas.microsoft.com/office/drawing/2014/main" id="{22D2B3A1-DAA0-4ED4-9B5C-EF67ECFBF34A}"/>
                </a:ext>
              </a:extLst>
            </p:cNvPr>
            <p:cNvSpPr txBox="1"/>
            <p:nvPr/>
          </p:nvSpPr>
          <p:spPr>
            <a:xfrm>
              <a:off x="4635923" y="4061926"/>
              <a:ext cx="5969438" cy="1338828"/>
            </a:xfrm>
            <a:prstGeom prst="rect">
              <a:avLst/>
            </a:prstGeom>
            <a:noFill/>
          </p:spPr>
          <p:txBody>
            <a:bodyPr vert="horz" wrap="square" lIns="0" tIns="0" rIns="0" bIns="0" rtlCol="0" anchor="ctr" anchorCtr="0">
              <a:spAutoFit/>
            </a:bodyPr>
            <a:lstStyle>
              <a:defPPr>
                <a:defRPr lang="en-US"/>
              </a:defPPr>
              <a:lvl1pPr marR="0" lvl="0" indent="0" defTabSz="932472" fontAlgn="base">
                <a:lnSpc>
                  <a:spcPct val="90000"/>
                </a:lnSpc>
                <a:spcBef>
                  <a:spcPct val="0"/>
                </a:spcBef>
                <a:spcAft>
                  <a:spcPts val="600"/>
                </a:spcAft>
                <a:buClrTx/>
                <a:buSzPct val="90000"/>
                <a:buFontTx/>
                <a:buNone/>
                <a:tabLst/>
                <a:defRPr kumimoji="0" sz="2000" b="0" i="0" u="none" strike="noStrike" cap="none" spc="0" normalizeH="0" baseline="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defRPr>
              </a:lvl1pPr>
            </a:lstStyle>
            <a:p>
              <a:pPr marL="342900" indent="-342900">
                <a:buFont typeface="Arial" panose="020B0604020202020204" pitchFamily="34" charset="0"/>
                <a:buChar char="•"/>
              </a:pPr>
              <a:r>
                <a:rPr lang="en-US">
                  <a:sym typeface="Arial"/>
                </a:rPr>
                <a:t>Legacy systems / custom requirements</a:t>
              </a:r>
            </a:p>
            <a:p>
              <a:pPr marL="342900" indent="-342900">
                <a:buFont typeface="Arial" panose="020B0604020202020204" pitchFamily="34" charset="0"/>
                <a:buChar char="•"/>
              </a:pPr>
              <a:r>
                <a:rPr lang="en-US">
                  <a:sym typeface="Arial"/>
                </a:rPr>
                <a:t>Regulations and </a:t>
              </a:r>
              <a:r>
                <a:rPr lang="en-US"/>
                <a:t>data sovereignty</a:t>
              </a:r>
            </a:p>
            <a:p>
              <a:pPr marL="342900" indent="-342900">
                <a:buFont typeface="Arial" panose="020B0604020202020204" pitchFamily="34" charset="0"/>
                <a:buChar char="•"/>
              </a:pPr>
              <a:r>
                <a:rPr lang="en-US">
                  <a:sym typeface="Arial"/>
                </a:rPr>
                <a:t>Latency and technical hurdles</a:t>
              </a:r>
              <a:endParaRPr lang="en-US"/>
            </a:p>
            <a:p>
              <a:pPr marL="342900" indent="-342900">
                <a:buFont typeface="Arial" panose="020B0604020202020204" pitchFamily="34" charset="0"/>
                <a:buChar char="•"/>
              </a:pPr>
              <a:r>
                <a:rPr lang="en-US">
                  <a:sym typeface="Arial"/>
                </a:rPr>
                <a:t>Consequence of no proactive strategy</a:t>
              </a:r>
            </a:p>
          </p:txBody>
        </p:sp>
      </p:grpSp>
    </p:spTree>
    <p:extLst>
      <p:ext uri="{BB962C8B-B14F-4D97-AF65-F5344CB8AC3E}">
        <p14:creationId xmlns:p14="http://schemas.microsoft.com/office/powerpoint/2010/main" val="10389293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2">
            <a:extLst>
              <a:ext uri="{FF2B5EF4-FFF2-40B4-BE49-F238E27FC236}">
                <a16:creationId xmlns:a16="http://schemas.microsoft.com/office/drawing/2014/main" id="{B6D5DD56-1BBF-4135-ADED-4D9AEB6E8880}"/>
              </a:ext>
            </a:extLst>
          </p:cNvPr>
          <p:cNvSpPr txBox="1">
            <a:spLocks/>
          </p:cNvSpPr>
          <p:nvPr/>
        </p:nvSpPr>
        <p:spPr>
          <a:xfrm>
            <a:off x="588263" y="2323922"/>
            <a:ext cx="4173991" cy="1086215"/>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00" b="0" kern="1200" cap="none" spc="-51" baseline="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529" b="0" i="0" u="none" strike="noStrike" kern="1200" cap="none" spc="-51" normalizeH="0" baseline="0" noProof="0">
                <a:ln w="3175">
                  <a:noFill/>
                </a:ln>
                <a:solidFill>
                  <a:srgbClr val="FFFFFF"/>
                </a:solidFill>
                <a:effectLst/>
                <a:uLnTx/>
                <a:uFillTx/>
                <a:latin typeface="Segoe UI Semibold"/>
                <a:ea typeface="+mn-ea"/>
                <a:cs typeface="Segoe UI" pitchFamily="34" charset="0"/>
              </a:rPr>
              <a:t>What are we hearing from partners?</a:t>
            </a:r>
          </a:p>
        </p:txBody>
      </p:sp>
      <p:sp>
        <p:nvSpPr>
          <p:cNvPr id="19" name="Rectangle 18">
            <a:extLst>
              <a:ext uri="{FF2B5EF4-FFF2-40B4-BE49-F238E27FC236}">
                <a16:creationId xmlns:a16="http://schemas.microsoft.com/office/drawing/2014/main" id="{CABDC99B-83F5-47AC-8DF0-C58AF11D673F}"/>
              </a:ext>
            </a:extLst>
          </p:cNvPr>
          <p:cNvSpPr/>
          <p:nvPr/>
        </p:nvSpPr>
        <p:spPr>
          <a:xfrm>
            <a:off x="588264" y="3672870"/>
            <a:ext cx="4323397" cy="108621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mn-ea"/>
                <a:cs typeface="+mn-cs"/>
              </a:rPr>
              <a:t>“…managing customer’s environments at multiple locations is complex…”</a:t>
            </a:r>
            <a:endParaRPr kumimoji="0" lang="en-IN"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45B145B5-9F71-42A4-8CDD-57AC68A25A58}"/>
              </a:ext>
            </a:extLst>
          </p:cNvPr>
          <p:cNvGrpSpPr/>
          <p:nvPr/>
        </p:nvGrpSpPr>
        <p:grpSpPr>
          <a:xfrm>
            <a:off x="5658038" y="1538609"/>
            <a:ext cx="6423252" cy="5681993"/>
            <a:chOff x="5696539" y="913013"/>
            <a:chExt cx="6423252" cy="5681993"/>
          </a:xfrm>
        </p:grpSpPr>
        <p:grpSp>
          <p:nvGrpSpPr>
            <p:cNvPr id="12" name="Group 11" descr="Inconsistent governance practice across cloud and&#10;on-premises environments">
              <a:extLst>
                <a:ext uri="{FF2B5EF4-FFF2-40B4-BE49-F238E27FC236}">
                  <a16:creationId xmlns:a16="http://schemas.microsoft.com/office/drawing/2014/main" id="{53FF7D8E-C61E-4B7C-BA22-52A182DB1880}"/>
                </a:ext>
              </a:extLst>
            </p:cNvPr>
            <p:cNvGrpSpPr/>
            <p:nvPr/>
          </p:nvGrpSpPr>
          <p:grpSpPr>
            <a:xfrm>
              <a:off x="5702196" y="913013"/>
              <a:ext cx="5570855" cy="890894"/>
              <a:chOff x="5295902" y="464457"/>
              <a:chExt cx="5682565" cy="908758"/>
            </a:xfrm>
          </p:grpSpPr>
          <p:sp>
            <p:nvSpPr>
              <p:cNvPr id="26" name="Rectangle 25">
                <a:extLst>
                  <a:ext uri="{FF2B5EF4-FFF2-40B4-BE49-F238E27FC236}">
                    <a16:creationId xmlns:a16="http://schemas.microsoft.com/office/drawing/2014/main" id="{AF4A6612-630A-465D-98E3-476F3F245634}"/>
                  </a:ext>
                </a:extLst>
              </p:cNvPr>
              <p:cNvSpPr/>
              <p:nvPr/>
            </p:nvSpPr>
            <p:spPr bwMode="auto">
              <a:xfrm>
                <a:off x="5295902" y="464457"/>
                <a:ext cx="5682565"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Inconsistent governance and visibility across cloud and on-premises data assets</a:t>
                </a:r>
                <a:endParaRPr kumimoji="0" lang="en-US" sz="1568" b="0" i="0" u="none" strike="noStrike" kern="0" cap="none" spc="0" normalizeH="0" baseline="0" noProof="0">
                  <a:ln>
                    <a:noFill/>
                  </a:ln>
                  <a:solidFill>
                    <a:srgbClr val="FFFFFF"/>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AF3432AC-48AB-4773-A5D0-9941D13B5BBB}"/>
                  </a:ext>
                </a:extLst>
              </p:cNvPr>
              <p:cNvCxnSpPr>
                <a:cxnSpLocks/>
              </p:cNvCxnSpPr>
              <p:nvPr/>
            </p:nvCxnSpPr>
            <p:spPr>
              <a:xfrm>
                <a:off x="6242747" y="57609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CBF3CEDC-E6B6-4837-9315-7FD7C7CBAD6D}"/>
                  </a:ext>
                </a:extLst>
              </p:cNvPr>
              <p:cNvGrpSpPr/>
              <p:nvPr/>
            </p:nvGrpSpPr>
            <p:grpSpPr>
              <a:xfrm>
                <a:off x="5492021" y="668692"/>
                <a:ext cx="549275" cy="480078"/>
                <a:chOff x="3337518" y="5012867"/>
                <a:chExt cx="549275" cy="480078"/>
              </a:xfrm>
            </p:grpSpPr>
            <p:grpSp>
              <p:nvGrpSpPr>
                <p:cNvPr id="102" name="Group 101">
                  <a:extLst>
                    <a:ext uri="{FF2B5EF4-FFF2-40B4-BE49-F238E27FC236}">
                      <a16:creationId xmlns:a16="http://schemas.microsoft.com/office/drawing/2014/main" id="{E733A056-86D0-4B5C-8D17-A833BE9228B7}"/>
                    </a:ext>
                  </a:extLst>
                </p:cNvPr>
                <p:cNvGrpSpPr/>
                <p:nvPr/>
              </p:nvGrpSpPr>
              <p:grpSpPr>
                <a:xfrm>
                  <a:off x="3337518" y="5124645"/>
                  <a:ext cx="549275" cy="368300"/>
                  <a:chOff x="935038" y="5967414"/>
                  <a:chExt cx="549275" cy="368300"/>
                </a:xfrm>
              </p:grpSpPr>
              <p:sp>
                <p:nvSpPr>
                  <p:cNvPr id="121" name="Rectangle 5">
                    <a:extLst>
                      <a:ext uri="{FF2B5EF4-FFF2-40B4-BE49-F238E27FC236}">
                        <a16:creationId xmlns:a16="http://schemas.microsoft.com/office/drawing/2014/main" id="{82FE1358-DDE5-4D93-9802-9E040B08A4E9}"/>
                      </a:ext>
                    </a:extLst>
                  </p:cNvPr>
                  <p:cNvSpPr>
                    <a:spLocks noChangeArrowheads="1"/>
                  </p:cNvSpPr>
                  <p:nvPr/>
                </p:nvSpPr>
                <p:spPr bwMode="auto">
                  <a:xfrm>
                    <a:off x="1389063" y="6034087"/>
                    <a:ext cx="95250" cy="301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6">
                    <a:extLst>
                      <a:ext uri="{FF2B5EF4-FFF2-40B4-BE49-F238E27FC236}">
                        <a16:creationId xmlns:a16="http://schemas.microsoft.com/office/drawing/2014/main" id="{5F2B586D-2DBF-48BF-BEF3-D4BFAECA16B6}"/>
                      </a:ext>
                    </a:extLst>
                  </p:cNvPr>
                  <p:cNvSpPr>
                    <a:spLocks noChangeArrowheads="1"/>
                  </p:cNvSpPr>
                  <p:nvPr/>
                </p:nvSpPr>
                <p:spPr bwMode="auto">
                  <a:xfrm>
                    <a:off x="1236663" y="6153909"/>
                    <a:ext cx="95250" cy="1818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7">
                    <a:extLst>
                      <a:ext uri="{FF2B5EF4-FFF2-40B4-BE49-F238E27FC236}">
                        <a16:creationId xmlns:a16="http://schemas.microsoft.com/office/drawing/2014/main" id="{543BB7BA-8C01-480F-B934-E69AD9166BB1}"/>
                      </a:ext>
                    </a:extLst>
                  </p:cNvPr>
                  <p:cNvSpPr>
                    <a:spLocks noChangeArrowheads="1"/>
                  </p:cNvSpPr>
                  <p:nvPr/>
                </p:nvSpPr>
                <p:spPr bwMode="auto">
                  <a:xfrm>
                    <a:off x="1085850" y="5967414"/>
                    <a:ext cx="95250" cy="3683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8">
                    <a:extLst>
                      <a:ext uri="{FF2B5EF4-FFF2-40B4-BE49-F238E27FC236}">
                        <a16:creationId xmlns:a16="http://schemas.microsoft.com/office/drawing/2014/main" id="{63C79D91-E3AA-44D7-AE04-876740666A63}"/>
                      </a:ext>
                    </a:extLst>
                  </p:cNvPr>
                  <p:cNvSpPr>
                    <a:spLocks/>
                  </p:cNvSpPr>
                  <p:nvPr/>
                </p:nvSpPr>
                <p:spPr bwMode="auto">
                  <a:xfrm>
                    <a:off x="935038" y="6118225"/>
                    <a:ext cx="93662" cy="217487"/>
                  </a:xfrm>
                  <a:custGeom>
                    <a:avLst/>
                    <a:gdLst>
                      <a:gd name="T0" fmla="*/ 59 w 59"/>
                      <a:gd name="T1" fmla="*/ 0 h 137"/>
                      <a:gd name="T2" fmla="*/ 0 w 59"/>
                      <a:gd name="T3" fmla="*/ 0 h 137"/>
                      <a:gd name="T4" fmla="*/ 0 w 59"/>
                      <a:gd name="T5" fmla="*/ 137 h 137"/>
                      <a:gd name="T6" fmla="*/ 59 w 59"/>
                      <a:gd name="T7" fmla="*/ 137 h 137"/>
                      <a:gd name="T8" fmla="*/ 59 w 59"/>
                      <a:gd name="T9" fmla="*/ 0 h 137"/>
                      <a:gd name="T10" fmla="*/ 59 w 59"/>
                      <a:gd name="T11" fmla="*/ 0 h 137"/>
                    </a:gdLst>
                    <a:ahLst/>
                    <a:cxnLst>
                      <a:cxn ang="0">
                        <a:pos x="T0" y="T1"/>
                      </a:cxn>
                      <a:cxn ang="0">
                        <a:pos x="T2" y="T3"/>
                      </a:cxn>
                      <a:cxn ang="0">
                        <a:pos x="T4" y="T5"/>
                      </a:cxn>
                      <a:cxn ang="0">
                        <a:pos x="T6" y="T7"/>
                      </a:cxn>
                      <a:cxn ang="0">
                        <a:pos x="T8" y="T9"/>
                      </a:cxn>
                      <a:cxn ang="0">
                        <a:pos x="T10" y="T11"/>
                      </a:cxn>
                    </a:cxnLst>
                    <a:rect l="0" t="0" r="r" b="b"/>
                    <a:pathLst>
                      <a:path w="59" h="137">
                        <a:moveTo>
                          <a:pt x="59" y="0"/>
                        </a:moveTo>
                        <a:lnTo>
                          <a:pt x="0" y="0"/>
                        </a:lnTo>
                        <a:lnTo>
                          <a:pt x="0" y="137"/>
                        </a:lnTo>
                        <a:lnTo>
                          <a:pt x="59" y="137"/>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813EB68A-8EE3-4DCD-8873-2BC890F7D1D5}"/>
                    </a:ext>
                  </a:extLst>
                </p:cNvPr>
                <p:cNvGrpSpPr/>
                <p:nvPr/>
              </p:nvGrpSpPr>
              <p:grpSpPr>
                <a:xfrm>
                  <a:off x="3346563" y="5012867"/>
                  <a:ext cx="540230" cy="259344"/>
                  <a:chOff x="3346563" y="5012867"/>
                  <a:chExt cx="540230" cy="259344"/>
                </a:xfrm>
              </p:grpSpPr>
              <p:sp>
                <p:nvSpPr>
                  <p:cNvPr id="104" name="Oval 103">
                    <a:extLst>
                      <a:ext uri="{FF2B5EF4-FFF2-40B4-BE49-F238E27FC236}">
                        <a16:creationId xmlns:a16="http://schemas.microsoft.com/office/drawing/2014/main" id="{761877F8-E81F-4A3B-9A37-103177FED0A1}"/>
                      </a:ext>
                    </a:extLst>
                  </p:cNvPr>
                  <p:cNvSpPr/>
                  <p:nvPr/>
                </p:nvSpPr>
                <p:spPr bwMode="auto">
                  <a:xfrm>
                    <a:off x="3346563" y="5158765"/>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A8DA361-FAB6-4158-BAEB-B7AB5B0A7264}"/>
                      </a:ext>
                    </a:extLst>
                  </p:cNvPr>
                  <p:cNvSpPr/>
                  <p:nvPr/>
                </p:nvSpPr>
                <p:spPr bwMode="auto">
                  <a:xfrm>
                    <a:off x="3503817" y="5012867"/>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6FBA2B56-238A-4F37-8167-7CD14B498AD5}"/>
                      </a:ext>
                    </a:extLst>
                  </p:cNvPr>
                  <p:cNvSpPr/>
                  <p:nvPr/>
                </p:nvSpPr>
                <p:spPr bwMode="auto">
                  <a:xfrm>
                    <a:off x="3648325" y="5207935"/>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BA50CAC7-A2A4-4014-85EF-ECE47868DA15}"/>
                      </a:ext>
                    </a:extLst>
                  </p:cNvPr>
                  <p:cNvSpPr/>
                  <p:nvPr/>
                </p:nvSpPr>
                <p:spPr bwMode="auto">
                  <a:xfrm>
                    <a:off x="3822517" y="5081658"/>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D805CB8E-B0FB-4B40-B2D6-A1CE9FF23E42}"/>
                      </a:ext>
                    </a:extLst>
                  </p:cNvPr>
                  <p:cNvSpPr/>
                  <p:nvPr/>
                </p:nvSpPr>
                <p:spPr bwMode="auto">
                  <a:xfrm rot="19037803">
                    <a:off x="3365888" y="5109225"/>
                    <a:ext cx="182880" cy="9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0B5B47E0-09DE-4EB0-9209-20801CA207D4}"/>
                      </a:ext>
                    </a:extLst>
                  </p:cNvPr>
                  <p:cNvSpPr/>
                  <p:nvPr/>
                </p:nvSpPr>
                <p:spPr bwMode="auto">
                  <a:xfrm rot="3099974">
                    <a:off x="3520308" y="5136087"/>
                    <a:ext cx="182880" cy="9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67B46189-B994-494C-A01C-235B122BF857}"/>
                      </a:ext>
                    </a:extLst>
                  </p:cNvPr>
                  <p:cNvSpPr/>
                  <p:nvPr/>
                </p:nvSpPr>
                <p:spPr bwMode="auto">
                  <a:xfrm rot="8668081">
                    <a:off x="3676851" y="5168435"/>
                    <a:ext cx="182880" cy="9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27" name="Group 126">
              <a:extLst>
                <a:ext uri="{FF2B5EF4-FFF2-40B4-BE49-F238E27FC236}">
                  <a16:creationId xmlns:a16="http://schemas.microsoft.com/office/drawing/2014/main" id="{7C9183E7-4CB5-4DB8-8E10-26536B584C43}"/>
                </a:ext>
              </a:extLst>
            </p:cNvPr>
            <p:cNvGrpSpPr/>
            <p:nvPr/>
          </p:nvGrpSpPr>
          <p:grpSpPr>
            <a:xfrm>
              <a:off x="5702198" y="1930824"/>
              <a:ext cx="6417593" cy="890894"/>
              <a:chOff x="5295901" y="1502677"/>
              <a:chExt cx="6546279" cy="908758"/>
            </a:xfrm>
          </p:grpSpPr>
          <p:sp>
            <p:nvSpPr>
              <p:cNvPr id="27" name="Rectangle 26">
                <a:extLst>
                  <a:ext uri="{FF2B5EF4-FFF2-40B4-BE49-F238E27FC236}">
                    <a16:creationId xmlns:a16="http://schemas.microsoft.com/office/drawing/2014/main" id="{C703F7EA-A878-42BB-91DB-9A33E6B77982}"/>
                  </a:ext>
                </a:extLst>
              </p:cNvPr>
              <p:cNvSpPr/>
              <p:nvPr/>
            </p:nvSpPr>
            <p:spPr bwMode="auto">
              <a:xfrm>
                <a:off x="5295901" y="1502677"/>
                <a:ext cx="6546279"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Varied customer </a:t>
                </a:r>
                <a:r>
                  <a:rPr lang="en-US" sz="1568" kern="0">
                    <a:solidFill>
                      <a:srgbClr val="FFFFFF"/>
                    </a:solidFill>
                    <a:latin typeface="Segoe UI"/>
                    <a:cs typeface="Segoe UI Semibold" panose="020B0702040204020203" pitchFamily="34" charset="0"/>
                    <a:sym typeface="Arial"/>
                  </a:rPr>
                  <a:t>database versioning across locations and multi-cloud  </a:t>
                </a:r>
                <a:endPar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endParaRPr>
              </a:p>
            </p:txBody>
          </p:sp>
          <p:sp>
            <p:nvSpPr>
              <p:cNvPr id="80" name="AutoShape 174">
                <a:extLst>
                  <a:ext uri="{FF2B5EF4-FFF2-40B4-BE49-F238E27FC236}">
                    <a16:creationId xmlns:a16="http://schemas.microsoft.com/office/drawing/2014/main" id="{232441A2-3C10-4B60-AE60-722DF218B6D8}"/>
                  </a:ext>
                </a:extLst>
              </p:cNvPr>
              <p:cNvSpPr>
                <a:spLocks noChangeAspect="1" noChangeArrowheads="1" noTextEdit="1"/>
              </p:cNvSpPr>
              <p:nvPr/>
            </p:nvSpPr>
            <p:spPr bwMode="auto">
              <a:xfrm>
                <a:off x="5534190" y="1720266"/>
                <a:ext cx="473580" cy="4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8DA4A1D4-D6B9-4706-BBB4-A20BF20F4191}"/>
                  </a:ext>
                </a:extLst>
              </p:cNvPr>
              <p:cNvCxnSpPr>
                <a:cxnSpLocks/>
              </p:cNvCxnSpPr>
              <p:nvPr/>
            </p:nvCxnSpPr>
            <p:spPr>
              <a:xfrm>
                <a:off x="6242747" y="161431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5" name="Graphic 40" descr="community">
              <a:extLst>
                <a:ext uri="{FF2B5EF4-FFF2-40B4-BE49-F238E27FC236}">
                  <a16:creationId xmlns:a16="http://schemas.microsoft.com/office/drawing/2014/main" id="{98AAB5AB-541D-41F6-B79B-72B4797E9D67}"/>
                </a:ext>
              </a:extLst>
            </p:cNvPr>
            <p:cNvGrpSpPr/>
            <p:nvPr/>
          </p:nvGrpSpPr>
          <p:grpSpPr>
            <a:xfrm>
              <a:off x="5908236" y="2121654"/>
              <a:ext cx="563825" cy="517049"/>
              <a:chOff x="3520657" y="3926981"/>
              <a:chExt cx="488041" cy="447553"/>
            </a:xfrm>
          </p:grpSpPr>
          <p:sp>
            <p:nvSpPr>
              <p:cNvPr id="129" name="Freeform: Shape 128">
                <a:extLst>
                  <a:ext uri="{FF2B5EF4-FFF2-40B4-BE49-F238E27FC236}">
                    <a16:creationId xmlns:a16="http://schemas.microsoft.com/office/drawing/2014/main" id="{399687E0-A1DB-4A97-AF9D-428686C18DB0}"/>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3DC0BCE-5882-4982-A736-DAE7DCEE0547}"/>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10CEECE4-20B1-4C8B-BDE2-6D3F65CAC9EC}"/>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A54CCAC5-C69F-42A7-9E0F-9455CBEE9F15}"/>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DA654E2-1963-4CA6-9307-9072E919D86B}"/>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BEA4AFF-DFDC-4338-AED8-6B8B2398173B}"/>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CCA77AC-7C40-4E3C-85CA-9CFBAF9C46A8}"/>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7BBEA38-BF13-4BAE-8D35-A7D0EBF07CFA}"/>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descr="Incomplete regulatory and compliance views">
              <a:extLst>
                <a:ext uri="{FF2B5EF4-FFF2-40B4-BE49-F238E27FC236}">
                  <a16:creationId xmlns:a16="http://schemas.microsoft.com/office/drawing/2014/main" id="{D9D3F78D-B0AD-48F3-9800-0A020E147A51}"/>
                </a:ext>
              </a:extLst>
            </p:cNvPr>
            <p:cNvGrpSpPr/>
            <p:nvPr/>
          </p:nvGrpSpPr>
          <p:grpSpPr>
            <a:xfrm>
              <a:off x="5702198" y="2948635"/>
              <a:ext cx="6411934" cy="890894"/>
              <a:chOff x="5295901" y="2540897"/>
              <a:chExt cx="6540506" cy="908758"/>
            </a:xfrm>
          </p:grpSpPr>
          <p:sp>
            <p:nvSpPr>
              <p:cNvPr id="28" name="Rectangle 27">
                <a:extLst>
                  <a:ext uri="{FF2B5EF4-FFF2-40B4-BE49-F238E27FC236}">
                    <a16:creationId xmlns:a16="http://schemas.microsoft.com/office/drawing/2014/main" id="{B7BF42E5-8E6D-4D3A-8CD6-AA64771C7D09}"/>
                  </a:ext>
                </a:extLst>
              </p:cNvPr>
              <p:cNvSpPr/>
              <p:nvPr/>
            </p:nvSpPr>
            <p:spPr bwMode="auto">
              <a:xfrm>
                <a:off x="5295901" y="2540897"/>
                <a:ext cx="6540506"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568" kern="0">
                    <a:solidFill>
                      <a:srgbClr val="FFFFFF"/>
                    </a:solidFill>
                    <a:latin typeface="Segoe UI"/>
                    <a:cs typeface="Segoe UI Semibold" panose="020B0702040204020203" pitchFamily="34" charset="0"/>
                    <a:sym typeface="Arial"/>
                  </a:rPr>
                  <a:t>Time-intensive management of patching, backup, HA and slow CI/CD with time consuming setup for databases </a:t>
                </a:r>
                <a:endPar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endParaRPr>
              </a:p>
            </p:txBody>
          </p:sp>
          <p:cxnSp>
            <p:nvCxnSpPr>
              <p:cNvPr id="49" name="Straight Connector 48">
                <a:extLst>
                  <a:ext uri="{FF2B5EF4-FFF2-40B4-BE49-F238E27FC236}">
                    <a16:creationId xmlns:a16="http://schemas.microsoft.com/office/drawing/2014/main" id="{9A817A56-B082-4EEC-A8E6-1F6259A53DAF}"/>
                  </a:ext>
                </a:extLst>
              </p:cNvPr>
              <p:cNvCxnSpPr>
                <a:cxnSpLocks/>
              </p:cNvCxnSpPr>
              <p:nvPr/>
            </p:nvCxnSpPr>
            <p:spPr>
              <a:xfrm>
                <a:off x="6242747" y="265253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descr="Capex and opex for managing different sets of tools supporting complex IT environments">
              <a:extLst>
                <a:ext uri="{FF2B5EF4-FFF2-40B4-BE49-F238E27FC236}">
                  <a16:creationId xmlns:a16="http://schemas.microsoft.com/office/drawing/2014/main" id="{11895063-FA92-4AF4-8849-09E5F22C47AF}"/>
                </a:ext>
              </a:extLst>
            </p:cNvPr>
            <p:cNvGrpSpPr/>
            <p:nvPr/>
          </p:nvGrpSpPr>
          <p:grpSpPr>
            <a:xfrm>
              <a:off x="5702199" y="3966446"/>
              <a:ext cx="5843808" cy="890894"/>
              <a:chOff x="5295902" y="3579117"/>
              <a:chExt cx="5960988" cy="908758"/>
            </a:xfrm>
          </p:grpSpPr>
          <p:sp>
            <p:nvSpPr>
              <p:cNvPr id="29" name="Rectangle 28">
                <a:extLst>
                  <a:ext uri="{FF2B5EF4-FFF2-40B4-BE49-F238E27FC236}">
                    <a16:creationId xmlns:a16="http://schemas.microsoft.com/office/drawing/2014/main" id="{51B13DAA-D099-4C27-B16B-01005A2C4043}"/>
                  </a:ext>
                </a:extLst>
              </p:cNvPr>
              <p:cNvSpPr/>
              <p:nvPr/>
            </p:nvSpPr>
            <p:spPr bwMode="auto">
              <a:xfrm>
                <a:off x="5295902" y="3579117"/>
                <a:ext cx="5960988"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Capex and </a:t>
                </a:r>
                <a:r>
                  <a:rPr lang="en-US" sz="1568" kern="0">
                    <a:solidFill>
                      <a:srgbClr val="FFFFFF"/>
                    </a:solidFill>
                    <a:latin typeface="Segoe UI"/>
                    <a:cs typeface="Segoe UI Semibold" panose="020B0702040204020203" pitchFamily="34" charset="0"/>
                    <a:sym typeface="Arial"/>
                  </a:rPr>
                  <a:t>O</a:t>
                </a:r>
                <a:r>
                  <a:rPr kumimoji="0" lang="en-US" sz="1568" b="0" i="0" u="none" strike="noStrike" kern="0" cap="none" spc="0" normalizeH="0" baseline="0" noProof="0" err="1">
                    <a:ln>
                      <a:noFill/>
                    </a:ln>
                    <a:solidFill>
                      <a:srgbClr val="FFFFFF"/>
                    </a:solidFill>
                    <a:effectLst/>
                    <a:uLnTx/>
                    <a:uFillTx/>
                    <a:latin typeface="Segoe UI"/>
                    <a:ea typeface="+mn-ea"/>
                    <a:cs typeface="Segoe UI Semibold" panose="020B0702040204020203" pitchFamily="34" charset="0"/>
                    <a:sym typeface="Arial"/>
                  </a:rPr>
                  <a:t>pex</a:t>
                </a: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 for managing different sets of tools supporting complex IT environments </a:t>
                </a:r>
              </a:p>
            </p:txBody>
          </p:sp>
          <p:cxnSp>
            <p:nvCxnSpPr>
              <p:cNvPr id="50" name="Straight Connector 49">
                <a:extLst>
                  <a:ext uri="{FF2B5EF4-FFF2-40B4-BE49-F238E27FC236}">
                    <a16:creationId xmlns:a16="http://schemas.microsoft.com/office/drawing/2014/main" id="{73761EAF-5F4C-4ABF-9074-CF3F20F227B5}"/>
                  </a:ext>
                </a:extLst>
              </p:cNvPr>
              <p:cNvCxnSpPr>
                <a:cxnSpLocks/>
              </p:cNvCxnSpPr>
              <p:nvPr/>
            </p:nvCxnSpPr>
            <p:spPr>
              <a:xfrm>
                <a:off x="6242747" y="369075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aphic 7" descr="cost control">
                <a:extLst>
                  <a:ext uri="{FF2B5EF4-FFF2-40B4-BE49-F238E27FC236}">
                    <a16:creationId xmlns:a16="http://schemas.microsoft.com/office/drawing/2014/main" id="{FDEB66FA-5791-491B-8263-32324ABEF9BC}"/>
                  </a:ext>
                </a:extLst>
              </p:cNvPr>
              <p:cNvGrpSpPr/>
              <p:nvPr/>
            </p:nvGrpSpPr>
            <p:grpSpPr>
              <a:xfrm>
                <a:off x="5493291" y="3759765"/>
                <a:ext cx="543656" cy="543656"/>
                <a:chOff x="5336111" y="3021278"/>
                <a:chExt cx="411480" cy="411480"/>
              </a:xfrm>
            </p:grpSpPr>
            <p:sp>
              <p:nvSpPr>
                <p:cNvPr id="67" name="Freeform: Shape 66">
                  <a:extLst>
                    <a:ext uri="{FF2B5EF4-FFF2-40B4-BE49-F238E27FC236}">
                      <a16:creationId xmlns:a16="http://schemas.microsoft.com/office/drawing/2014/main" id="{5B20E724-EBAE-4C5B-BDB6-F7592EE2F920}"/>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6D573231-EA08-40BA-B9EA-9ADF8EBFB862}"/>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0" name="Rectangle 29">
              <a:extLst>
                <a:ext uri="{FF2B5EF4-FFF2-40B4-BE49-F238E27FC236}">
                  <a16:creationId xmlns:a16="http://schemas.microsoft.com/office/drawing/2014/main" id="{CF7AD5F6-F9DF-424E-91F0-6550FB4BF35F}"/>
                </a:ext>
              </a:extLst>
            </p:cNvPr>
            <p:cNvSpPr/>
            <p:nvPr/>
          </p:nvSpPr>
          <p:spPr bwMode="auto">
            <a:xfrm>
              <a:off x="5696539" y="5168774"/>
              <a:ext cx="6417593" cy="14262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Traditional licensing lack flexibility to do </a:t>
              </a:r>
              <a:r>
                <a:rPr lang="en-US" sz="1568" kern="0">
                  <a:solidFill>
                    <a:srgbClr val="FFFFFF"/>
                  </a:solidFill>
                  <a:latin typeface="Segoe UI"/>
                  <a:cs typeface="Segoe UI Semibold" panose="020B0702040204020203" pitchFamily="34" charset="0"/>
                  <a:sym typeface="Arial"/>
                </a:rPr>
                <a:t>cloud native app innovation</a:t>
              </a:r>
            </a:p>
            <a:p>
              <a:pPr marL="0" marR="0" lvl="0" indent="0" algn="l" defTabSz="914102" rtl="0" eaLnBrk="1" fontAlgn="base" latinLnBrk="0" hangingPunct="1">
                <a:lnSpc>
                  <a:spcPct val="100000"/>
                </a:lnSpc>
                <a:spcBef>
                  <a:spcPct val="0"/>
                </a:spcBef>
                <a:spcAft>
                  <a:spcPct val="0"/>
                </a:spcAft>
                <a:buClrTx/>
                <a:buSzTx/>
                <a:buFontTx/>
                <a:buNone/>
                <a:tabLst/>
                <a:defRPr/>
              </a:pPr>
              <a:endParaRPr lang="en-US" sz="1568" kern="0">
                <a:solidFill>
                  <a:srgbClr val="FFFFFF"/>
                </a:solidFill>
                <a:latin typeface="Segoe UI"/>
                <a:cs typeface="Segoe UI Semibold" panose="020B0702040204020203" pitchFamily="34" charset="0"/>
                <a:sym typeface="Arial"/>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lang="en-US" sz="1568" kern="0">
                <a:solidFill>
                  <a:srgbClr val="FFFFFF"/>
                </a:solidFill>
                <a:latin typeface="Segoe UI"/>
                <a:cs typeface="Segoe UI Semibold" panose="020B0702040204020203" pitchFamily="34" charset="0"/>
                <a:sym typeface="Arial"/>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endParaRPr>
            </a:p>
          </p:txBody>
        </p:sp>
        <p:cxnSp>
          <p:nvCxnSpPr>
            <p:cNvPr id="53" name="Straight Connector 52">
              <a:extLst>
                <a:ext uri="{FF2B5EF4-FFF2-40B4-BE49-F238E27FC236}">
                  <a16:creationId xmlns:a16="http://schemas.microsoft.com/office/drawing/2014/main" id="{204EABE3-F1C0-4F77-A94C-37EB460E3485}"/>
                </a:ext>
              </a:extLst>
            </p:cNvPr>
            <p:cNvCxnSpPr>
              <a:cxnSpLocks/>
            </p:cNvCxnSpPr>
            <p:nvPr/>
          </p:nvCxnSpPr>
          <p:spPr>
            <a:xfrm>
              <a:off x="6630431" y="5093704"/>
              <a:ext cx="0" cy="671999"/>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 name="Group 44" descr="data, progress">
              <a:extLst>
                <a:ext uri="{FF2B5EF4-FFF2-40B4-BE49-F238E27FC236}">
                  <a16:creationId xmlns:a16="http://schemas.microsoft.com/office/drawing/2014/main" id="{F76C933F-FF04-4CE6-95EB-30F8301EC924}"/>
                </a:ext>
              </a:extLst>
            </p:cNvPr>
            <p:cNvGrpSpPr/>
            <p:nvPr/>
          </p:nvGrpSpPr>
          <p:grpSpPr>
            <a:xfrm>
              <a:off x="5895328" y="5168774"/>
              <a:ext cx="537438" cy="521860"/>
              <a:chOff x="5375441" y="1172376"/>
              <a:chExt cx="536922" cy="521359"/>
            </a:xfrm>
          </p:grpSpPr>
          <p:sp>
            <p:nvSpPr>
              <p:cNvPr id="47" name="Rectangle 35">
                <a:extLst>
                  <a:ext uri="{FF2B5EF4-FFF2-40B4-BE49-F238E27FC236}">
                    <a16:creationId xmlns:a16="http://schemas.microsoft.com/office/drawing/2014/main" id="{D407C2F0-880D-4D54-A03D-086880119AD3}"/>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6">
                <a:extLst>
                  <a:ext uri="{FF2B5EF4-FFF2-40B4-BE49-F238E27FC236}">
                    <a16:creationId xmlns:a16="http://schemas.microsoft.com/office/drawing/2014/main" id="{28846F4F-D9BF-41BA-89ED-8731F8F2829F}"/>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37">
                <a:extLst>
                  <a:ext uri="{FF2B5EF4-FFF2-40B4-BE49-F238E27FC236}">
                    <a16:creationId xmlns:a16="http://schemas.microsoft.com/office/drawing/2014/main" id="{0EE2F25C-7E38-4545-BE4E-051BEF4CBCAF}"/>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8">
                <a:extLst>
                  <a:ext uri="{FF2B5EF4-FFF2-40B4-BE49-F238E27FC236}">
                    <a16:creationId xmlns:a16="http://schemas.microsoft.com/office/drawing/2014/main" id="{804D1789-E49B-4B41-97D5-A96CA22E1A8A}"/>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39">
                <a:extLst>
                  <a:ext uri="{FF2B5EF4-FFF2-40B4-BE49-F238E27FC236}">
                    <a16:creationId xmlns:a16="http://schemas.microsoft.com/office/drawing/2014/main" id="{F2A1D46D-6A5A-47C0-9E62-537165A1D12D}"/>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40">
                <a:extLst>
                  <a:ext uri="{FF2B5EF4-FFF2-40B4-BE49-F238E27FC236}">
                    <a16:creationId xmlns:a16="http://schemas.microsoft.com/office/drawing/2014/main" id="{0ECA8BC2-230C-42D4-99B0-0402260ABB15}"/>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41">
                <a:extLst>
                  <a:ext uri="{FF2B5EF4-FFF2-40B4-BE49-F238E27FC236}">
                    <a16:creationId xmlns:a16="http://schemas.microsoft.com/office/drawing/2014/main" id="{8E6787B6-700B-43FF-9698-0C9B571D1EFC}"/>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Arrow: Left 1">
              <a:extLst>
                <a:ext uri="{FF2B5EF4-FFF2-40B4-BE49-F238E27FC236}">
                  <a16:creationId xmlns:a16="http://schemas.microsoft.com/office/drawing/2014/main" id="{5BEE9C04-EA47-4276-81BA-F03FD91444D1}"/>
                </a:ext>
              </a:extLst>
            </p:cNvPr>
            <p:cNvSpPr/>
            <p:nvPr/>
          </p:nvSpPr>
          <p:spPr bwMode="auto">
            <a:xfrm rot="3402904">
              <a:off x="5848529" y="3235824"/>
              <a:ext cx="365282" cy="28324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 name="Arrow: Left 60">
              <a:extLst>
                <a:ext uri="{FF2B5EF4-FFF2-40B4-BE49-F238E27FC236}">
                  <a16:creationId xmlns:a16="http://schemas.microsoft.com/office/drawing/2014/main" id="{A9D2D1B9-F02F-4CEA-AB91-DF4080AA6065}"/>
                </a:ext>
              </a:extLst>
            </p:cNvPr>
            <p:cNvSpPr/>
            <p:nvPr/>
          </p:nvSpPr>
          <p:spPr bwMode="auto">
            <a:xfrm rot="14202904">
              <a:off x="6105545" y="3317835"/>
              <a:ext cx="365282" cy="283248"/>
            </a:xfrm>
            <a:prstGeom prst="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08E6789F-9BE7-40D2-8CFA-DB700254344D}"/>
              </a:ext>
            </a:extLst>
          </p:cNvPr>
          <p:cNvSpPr/>
          <p:nvPr/>
        </p:nvSpPr>
        <p:spPr bwMode="auto">
          <a:xfrm>
            <a:off x="5663695" y="497692"/>
            <a:ext cx="5744111" cy="890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Customer understands value of the cloud but has apps and data that need to remain on-premises</a:t>
            </a:r>
            <a:endParaRPr kumimoji="0" lang="en-US" sz="1568" b="0" i="0" u="none" strike="noStrike" kern="0" cap="none" spc="0" normalizeH="0" baseline="0" noProof="0">
              <a:ln>
                <a:noFill/>
              </a:ln>
              <a:solidFill>
                <a:srgbClr val="FFFFFF"/>
              </a:solidFill>
              <a:effectLst/>
              <a:uLnTx/>
              <a:uFillTx/>
              <a:latin typeface="Segoe UI"/>
              <a:ea typeface="+mn-ea"/>
              <a:cs typeface="Segoe UI" pitchFamily="34" charset="0"/>
            </a:endParaRPr>
          </a:p>
        </p:txBody>
      </p:sp>
      <p:cxnSp>
        <p:nvCxnSpPr>
          <p:cNvPr id="6" name="Straight Connector 5">
            <a:extLst>
              <a:ext uri="{FF2B5EF4-FFF2-40B4-BE49-F238E27FC236}">
                <a16:creationId xmlns:a16="http://schemas.microsoft.com/office/drawing/2014/main" id="{FA3A6C02-1092-47E7-9E18-58C31B3D9AD0}"/>
              </a:ext>
            </a:extLst>
          </p:cNvPr>
          <p:cNvCxnSpPr>
            <a:cxnSpLocks/>
          </p:cNvCxnSpPr>
          <p:nvPr/>
        </p:nvCxnSpPr>
        <p:spPr>
          <a:xfrm>
            <a:off x="6591927" y="607139"/>
            <a:ext cx="0" cy="671999"/>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61C3B91-A9FF-4D04-924A-CF5B097D6F8F}"/>
              </a:ext>
            </a:extLst>
          </p:cNvPr>
          <p:cNvSpPr/>
          <p:nvPr/>
        </p:nvSpPr>
        <p:spPr>
          <a:xfrm>
            <a:off x="5791163" y="676260"/>
            <a:ext cx="673297" cy="665970"/>
          </a:xfrm>
          <a:prstGeom prst="ellipse">
            <a:avLst/>
          </a:prstGeom>
          <a:solidFill>
            <a:srgbClr val="0078D4"/>
          </a:solidFill>
          <a:ln w="19050" cap="flat" cmpd="sng" algn="ctr">
            <a:solidFill>
              <a:srgbClr val="50E6FF"/>
            </a:solid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srgbClr val="FFFFFF"/>
              </a:solidFill>
              <a:effectLst/>
              <a:uLnTx/>
              <a:uFillTx/>
              <a:latin typeface="Segoe UI"/>
              <a:ea typeface="+mn-ea"/>
              <a:cs typeface="+mn-cs"/>
            </a:endParaRPr>
          </a:p>
        </p:txBody>
      </p:sp>
      <p:pic>
        <p:nvPicPr>
          <p:cNvPr id="10" name="Graphic 9" descr="Database with solid fill">
            <a:extLst>
              <a:ext uri="{FF2B5EF4-FFF2-40B4-BE49-F238E27FC236}">
                <a16:creationId xmlns:a16="http://schemas.microsoft.com/office/drawing/2014/main" id="{B51BAD31-11E8-40AF-8F1F-FA87CB268B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7281" y="693363"/>
            <a:ext cx="541059" cy="608069"/>
          </a:xfrm>
          <a:prstGeom prst="rect">
            <a:avLst/>
          </a:prstGeom>
        </p:spPr>
        <p:style>
          <a:lnRef idx="0">
            <a:scrgbClr r="0" g="0" b="0"/>
          </a:lnRef>
          <a:fillRef idx="0">
            <a:scrgbClr r="0" g="0" b="0"/>
          </a:fillRef>
          <a:effectRef idx="0">
            <a:scrgbClr r="0" g="0" b="0"/>
          </a:effectRef>
          <a:fontRef idx="major"/>
        </p:style>
      </p:pic>
    </p:spTree>
    <p:extLst>
      <p:ext uri="{BB962C8B-B14F-4D97-AF65-F5344CB8AC3E}">
        <p14:creationId xmlns:p14="http://schemas.microsoft.com/office/powerpoint/2010/main" val="27774028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C33999-D142-41A1-B530-C31DDDE1C326}"/>
              </a:ext>
            </a:extLst>
          </p:cNvPr>
          <p:cNvSpPr>
            <a:spLocks noGrp="1"/>
          </p:cNvSpPr>
          <p:nvPr>
            <p:ph type="sldNum" sz="quarter" idx="12"/>
          </p:nvPr>
        </p:nvSpPr>
        <p:spPr>
          <a:xfrm>
            <a:off x="16355665" y="4620412"/>
            <a:ext cx="366667"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765" b="0" i="0" u="none" strike="noStrike" kern="1200" cap="none" spc="0" normalizeH="0" baseline="0" noProof="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6</a:t>
            </a:fld>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0F39978-F9EA-4FAF-AFD5-5AD579E241D4}"/>
              </a:ext>
            </a:extLst>
          </p:cNvPr>
          <p:cNvSpPr txBox="1"/>
          <p:nvPr/>
        </p:nvSpPr>
        <p:spPr>
          <a:xfrm>
            <a:off x="271186" y="6401173"/>
            <a:ext cx="12164654" cy="400457"/>
          </a:xfrm>
          <a:prstGeom prst="rect">
            <a:avLst/>
          </a:prstGeom>
          <a:noFill/>
        </p:spPr>
        <p:txBody>
          <a:bodyPr wrap="square" lIns="179285" tIns="143428" rIns="179285" bIns="143428" rtlCol="0">
            <a:spAutoFit/>
          </a:bodyPr>
          <a:lstStyle/>
          <a:p>
            <a:pPr marL="224097" marR="0" lvl="0" indent="-224097" algn="l" defTabSz="914367" rtl="0" eaLnBrk="1" fontAlgn="auto" latinLnBrk="0" hangingPunct="1">
              <a:lnSpc>
                <a:spcPct val="90000"/>
              </a:lnSpc>
              <a:spcBef>
                <a:spcPts val="0"/>
              </a:spcBef>
              <a:spcAft>
                <a:spcPts val="588"/>
              </a:spcAft>
              <a:buClrTx/>
              <a:buSzTx/>
              <a:buFontTx/>
              <a:buAutoNum type="arabicPeriod"/>
              <a:tabLst/>
              <a:defRPr/>
            </a:pPr>
            <a:r>
              <a:rPr kumimoji="0" lang="en-US" sz="784" b="0" i="0" u="none" strike="noStrike" kern="1200" cap="none" spc="0" normalizeH="0" baseline="0" noProof="0">
                <a:ln>
                  <a:noFill/>
                </a:ln>
                <a:solidFill>
                  <a:srgbClr val="FFFFFF"/>
                </a:solidFill>
                <a:effectLst/>
                <a:uLnTx/>
                <a:uFillTx/>
                <a:latin typeface="Segoe UI"/>
                <a:ea typeface="+mn-ea"/>
                <a:cs typeface="+mn-cs"/>
              </a:rPr>
              <a:t>IDC Enterprise Infra Tracker;     2. Assumption: 1 physical servers = ~4 virtual machines,      3. </a:t>
            </a:r>
            <a:r>
              <a:rPr kumimoji="0" lang="en-US" sz="784"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CNCF, production and development</a:t>
            </a:r>
            <a:r>
              <a:rPr kumimoji="0" lang="en-US" sz="784" b="0" i="0" u="none" strike="noStrike" kern="1200" cap="none" spc="0" normalizeH="0" baseline="0" noProof="0">
                <a:ln>
                  <a:noFill/>
                </a:ln>
                <a:solidFill>
                  <a:srgbClr val="FFFFFF"/>
                </a:solidFill>
                <a:effectLst/>
                <a:uLnTx/>
                <a:uFillTx/>
                <a:latin typeface="Segoe UI"/>
                <a:ea typeface="+mn-ea"/>
                <a:cs typeface="+mn-cs"/>
              </a:rPr>
              <a:t>      4.</a:t>
            </a:r>
            <a:r>
              <a:rPr kumimoji="0" lang="en-US" sz="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“Edge Computing Solutions for Industrial IoT” July 2018, Gartner. Microsoft (2020), </a:t>
            </a:r>
            <a:r>
              <a:rPr kumimoji="0" lang="en-US" sz="784" b="0" i="0" u="none" strike="noStrike" kern="1200" cap="none" spc="0" normalizeH="0" baseline="0" noProof="0">
                <a:ln>
                  <a:noFill/>
                </a:ln>
                <a:solidFill>
                  <a:srgbClr val="FFFFFF"/>
                </a:solidFill>
                <a:effectLst/>
                <a:uLnTx/>
                <a:uFillTx/>
                <a:latin typeface="Segoe UI"/>
                <a:ea typeface="+mn-ea"/>
                <a:cs typeface="+mn-cs"/>
              </a:rPr>
              <a:t>5.</a:t>
            </a:r>
            <a:r>
              <a:rPr kumimoji="0" lang="en-US" sz="800" b="0" i="0" u="none" strike="noStrike" kern="1200" cap="none" spc="0" normalizeH="0" baseline="0" noProof="0">
                <a:ln>
                  <a:noFill/>
                </a:ln>
                <a:solidFill>
                  <a:srgbClr val="FFFFFF"/>
                </a:solidFill>
                <a:effectLst/>
                <a:uLnTx/>
                <a:uFillTx/>
                <a:latin typeface="Segoe UI"/>
                <a:ea typeface="+mn-ea"/>
                <a:cs typeface="+mn-cs"/>
              </a:rPr>
              <a:t> IDC RDBMS 5 year forecast Dec‘</a:t>
            </a:r>
            <a:endParaRPr kumimoji="0" lang="en-US" sz="784" b="0" i="0" u="none" strike="noStrike" kern="1200" cap="none" spc="0" normalizeH="0" baseline="0" noProof="0">
              <a:ln>
                <a:noFill/>
              </a:ln>
              <a:solidFill>
                <a:srgbClr val="FFFFFF"/>
              </a:solidFill>
              <a:effectLst/>
              <a:uLnTx/>
              <a:uFillTx/>
              <a:latin typeface="Segoe UI"/>
              <a:ea typeface="+mn-ea"/>
              <a:cs typeface="+mn-cs"/>
            </a:endParaRPr>
          </a:p>
        </p:txBody>
      </p:sp>
      <p:sp>
        <p:nvSpPr>
          <p:cNvPr id="28" name="Title 1">
            <a:extLst>
              <a:ext uri="{FF2B5EF4-FFF2-40B4-BE49-F238E27FC236}">
                <a16:creationId xmlns:a16="http://schemas.microsoft.com/office/drawing/2014/main" id="{915B55D3-3C66-41B8-8648-3C735C817371}"/>
              </a:ext>
            </a:extLst>
          </p:cNvPr>
          <p:cNvSpPr txBox="1">
            <a:spLocks/>
          </p:cNvSpPr>
          <p:nvPr/>
        </p:nvSpPr>
        <p:spPr>
          <a:xfrm>
            <a:off x="546880" y="246059"/>
            <a:ext cx="1101852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FFFFFF"/>
                </a:solidFill>
                <a:effectLst/>
                <a:uLnTx/>
                <a:uFillTx/>
                <a:latin typeface="Segoe UI Semibold"/>
                <a:ea typeface="+mn-ea"/>
                <a:cs typeface="Segoe UI" pitchFamily="34" charset="0"/>
              </a:rPr>
              <a:t>Extending the cloud opportunity everywhere</a:t>
            </a:r>
            <a:b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50E6FF"/>
                </a:solidFill>
                <a:effectLst/>
                <a:uLnTx/>
                <a:uFillTx/>
                <a:latin typeface="Segoe UI"/>
                <a:ea typeface="+mn-ea"/>
                <a:cs typeface="Segoe UI" pitchFamily="34" charset="0"/>
              </a:rPr>
              <a:t>Large</a:t>
            </a:r>
            <a:r>
              <a:rPr kumimoji="0" lang="en-US" sz="1961" b="0" i="0" u="none" strike="noStrike" kern="1200" cap="none" spc="-49" normalizeH="0" baseline="0" noProof="0">
                <a:ln w="3175">
                  <a:noFill/>
                </a:ln>
                <a:solidFill>
                  <a:srgbClr val="FFFFFF"/>
                </a:solidFill>
                <a:effectLst/>
                <a:uLnTx/>
                <a:uFillTx/>
                <a:latin typeface="Segoe UI Semibold"/>
                <a:ea typeface="+mn-ea"/>
                <a:cs typeface="Segoe UI" pitchFamily="34" charset="0"/>
              </a:rPr>
              <a:t> </a:t>
            </a:r>
            <a:r>
              <a:rPr kumimoji="0" lang="en-US" sz="2000" b="0" i="0" u="none" strike="noStrike" kern="1200" cap="none" spc="-50" normalizeH="0" baseline="0" noProof="0">
                <a:ln w="3175">
                  <a:noFill/>
                </a:ln>
                <a:solidFill>
                  <a:srgbClr val="50E6FF"/>
                </a:solidFill>
                <a:effectLst/>
                <a:uLnTx/>
                <a:uFillTx/>
                <a:latin typeface="Segoe UI"/>
                <a:ea typeface="+mn-ea"/>
                <a:cs typeface="Segoe UI" pitchFamily="34" charset="0"/>
              </a:rPr>
              <a:t>TAM; millions of on-premises servers, double digit growth in containers</a:t>
            </a:r>
          </a:p>
        </p:txBody>
      </p:sp>
      <p:grpSp>
        <p:nvGrpSpPr>
          <p:cNvPr id="2" name="Group 1">
            <a:extLst>
              <a:ext uri="{FF2B5EF4-FFF2-40B4-BE49-F238E27FC236}">
                <a16:creationId xmlns:a16="http://schemas.microsoft.com/office/drawing/2014/main" id="{AFB81B9C-5D81-4F51-B720-08945B4953DB}"/>
              </a:ext>
            </a:extLst>
          </p:cNvPr>
          <p:cNvGrpSpPr/>
          <p:nvPr/>
        </p:nvGrpSpPr>
        <p:grpSpPr>
          <a:xfrm>
            <a:off x="5663101" y="1607063"/>
            <a:ext cx="5892506" cy="4150292"/>
            <a:chOff x="5975364" y="1860565"/>
            <a:chExt cx="5892506" cy="4150292"/>
          </a:xfrm>
        </p:grpSpPr>
        <p:sp>
          <p:nvSpPr>
            <p:cNvPr id="11" name="TextBox 10">
              <a:extLst>
                <a:ext uri="{FF2B5EF4-FFF2-40B4-BE49-F238E27FC236}">
                  <a16:creationId xmlns:a16="http://schemas.microsoft.com/office/drawing/2014/main" id="{0163D030-BD57-4A25-8E29-47C76BAC46E2}"/>
                </a:ext>
              </a:extLst>
            </p:cNvPr>
            <p:cNvSpPr txBox="1"/>
            <p:nvPr/>
          </p:nvSpPr>
          <p:spPr>
            <a:xfrm>
              <a:off x="6234455" y="2369359"/>
              <a:ext cx="5027323" cy="258532"/>
            </a:xfrm>
            <a:prstGeom prst="rect">
              <a:avLst/>
            </a:prstGeom>
            <a:noFill/>
          </p:spPr>
          <p:txBody>
            <a:bodyPr wrap="square">
              <a:spAutoFit/>
            </a:bodyPr>
            <a:lstStyle>
              <a:defPPr>
                <a:defRPr lang="en-US"/>
              </a:defPPr>
              <a:lvl1pPr marR="0" lvl="0" indent="0" defTabSz="914367" fontAlgn="auto">
                <a:lnSpc>
                  <a:spcPct val="90000"/>
                </a:lnSpc>
                <a:spcBef>
                  <a:spcPts val="0"/>
                </a:spcBef>
                <a:spcAft>
                  <a:spcPts val="588"/>
                </a:spcAft>
                <a:buClrTx/>
                <a:buSzTx/>
                <a:buFontTx/>
                <a:buNone/>
                <a:tabLst/>
                <a:defRPr kumimoji="0" sz="1600" b="0" i="0" u="none" strike="noStrike" cap="none" spc="0" normalizeH="0" baseline="0">
                  <a:ln>
                    <a:noFill/>
                  </a:ln>
                  <a:solidFill>
                    <a:srgbClr val="FFFFFF"/>
                  </a:solidFill>
                  <a:effectLst/>
                  <a:uLnTx/>
                  <a:uFillTx/>
                  <a:latin typeface="Segoe UI"/>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~12m on-premises physical servers growing to ~15 million by 2024</a:t>
              </a:r>
              <a:r>
                <a:rPr kumimoji="0" lang="en-US" sz="1200" b="0" i="0" u="none" strike="noStrike" kern="1200" cap="none" spc="0" normalizeH="0" baseline="30000" noProof="0">
                  <a:ln>
                    <a:noFill/>
                  </a:ln>
                  <a:solidFill>
                    <a:srgbClr val="FFFFFF"/>
                  </a:solidFill>
                  <a:effectLst/>
                  <a:uLnTx/>
                  <a:uFillTx/>
                  <a:latin typeface="Segoe UI"/>
                  <a:ea typeface="+mn-ea"/>
                  <a:cs typeface="+mn-cs"/>
                </a:rPr>
                <a:t>1</a:t>
              </a:r>
            </a:p>
          </p:txBody>
        </p:sp>
        <p:sp>
          <p:nvSpPr>
            <p:cNvPr id="21" name="TextBox 20">
              <a:extLst>
                <a:ext uri="{FF2B5EF4-FFF2-40B4-BE49-F238E27FC236}">
                  <a16:creationId xmlns:a16="http://schemas.microsoft.com/office/drawing/2014/main" id="{AD12FB07-8EBE-4FB1-9C35-B4829A1B133F}"/>
                </a:ext>
              </a:extLst>
            </p:cNvPr>
            <p:cNvSpPr txBox="1"/>
            <p:nvPr/>
          </p:nvSpPr>
          <p:spPr>
            <a:xfrm>
              <a:off x="6206172" y="3815965"/>
              <a:ext cx="4442036" cy="258532"/>
            </a:xfrm>
            <a:prstGeom prst="rect">
              <a:avLst/>
            </a:prstGeom>
            <a:noFill/>
          </p:spPr>
          <p:txBody>
            <a:bodyPr wrap="square">
              <a:spAutoFit/>
            </a:bodyPr>
            <a:lstStyle>
              <a:defPPr>
                <a:defRPr lang="en-US"/>
              </a:defPPr>
              <a:lvl1pPr marR="0" lvl="0" indent="0" defTabSz="914367" fontAlgn="auto">
                <a:lnSpc>
                  <a:spcPct val="90000"/>
                </a:lnSpc>
                <a:spcBef>
                  <a:spcPts val="0"/>
                </a:spcBef>
                <a:spcAft>
                  <a:spcPts val="588"/>
                </a:spcAft>
                <a:buClrTx/>
                <a:buSzTx/>
                <a:buFontTx/>
                <a:buNone/>
                <a:tabLst/>
                <a:defRPr kumimoji="0" sz="1600" b="0" i="0" u="none" strike="noStrike" cap="none" spc="0" normalizeH="0" baseline="0">
                  <a:ln>
                    <a:noFill/>
                  </a:ln>
                  <a:solidFill>
                    <a:srgbClr val="FFFFFF"/>
                  </a:solidFill>
                  <a:effectLst/>
                  <a:uLnTx/>
                  <a:uFillTx/>
                  <a:latin typeface="Segoe UI"/>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 of containers growing from 70% to ~90%</a:t>
              </a:r>
              <a:r>
                <a:rPr kumimoji="0" lang="en-US" sz="1200" b="0" i="0" u="none" strike="noStrike" kern="1200" cap="none" spc="0" normalizeH="0" baseline="30000" noProof="0">
                  <a:ln>
                    <a:noFill/>
                  </a:ln>
                  <a:solidFill>
                    <a:srgbClr val="FFFFFF"/>
                  </a:solidFill>
                  <a:effectLst/>
                  <a:uLnTx/>
                  <a:uFillTx/>
                  <a:latin typeface="Segoe UI"/>
                  <a:ea typeface="+mn-ea"/>
                  <a:cs typeface="+mn-cs"/>
                </a:rPr>
                <a:t>3</a:t>
              </a:r>
            </a:p>
          </p:txBody>
        </p:sp>
        <p:sp>
          <p:nvSpPr>
            <p:cNvPr id="17" name="TextBox 16">
              <a:extLst>
                <a:ext uri="{FF2B5EF4-FFF2-40B4-BE49-F238E27FC236}">
                  <a16:creationId xmlns:a16="http://schemas.microsoft.com/office/drawing/2014/main" id="{6E44E97A-EDF6-4B20-9E39-406A7ADCC25B}"/>
                </a:ext>
              </a:extLst>
            </p:cNvPr>
            <p:cNvSpPr txBox="1"/>
            <p:nvPr/>
          </p:nvSpPr>
          <p:spPr>
            <a:xfrm>
              <a:off x="6234455" y="2769772"/>
              <a:ext cx="4247784" cy="535531"/>
            </a:xfrm>
            <a:prstGeom prst="rect">
              <a:avLst/>
            </a:prstGeom>
            <a:noFill/>
          </p:spPr>
          <p:txBody>
            <a:bodyPr wrap="squar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~50-70m on prem virtual machines growing to 80-90m by 2024</a:t>
              </a:r>
              <a:r>
                <a:rPr kumimoji="0" lang="en-US" sz="1200" b="0" i="0" u="none" strike="noStrike" kern="1200" cap="none" spc="0" normalizeH="0" baseline="30000" noProof="0">
                  <a:ln>
                    <a:noFill/>
                  </a:ln>
                  <a:solidFill>
                    <a:srgbClr val="FFFFFF"/>
                  </a:solidFill>
                  <a:effectLst/>
                  <a:uLnTx/>
                  <a:uFillTx/>
                  <a:latin typeface="Segoe UI"/>
                  <a:ea typeface="+mn-ea"/>
                  <a:cs typeface="+mn-cs"/>
                </a:rPr>
                <a:t>2</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200" b="0" i="0" u="none" strike="noStrike" kern="1200" cap="none" spc="0" normalizeH="0" baseline="3000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80E1E9F8-CA3A-4659-8B8C-8309C81C5B92}"/>
                </a:ext>
              </a:extLst>
            </p:cNvPr>
            <p:cNvSpPr txBox="1"/>
            <p:nvPr/>
          </p:nvSpPr>
          <p:spPr>
            <a:xfrm>
              <a:off x="6194585" y="4255233"/>
              <a:ext cx="3258950" cy="258532"/>
            </a:xfrm>
            <a:prstGeom prst="rect">
              <a:avLst/>
            </a:prstGeom>
            <a:noFill/>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Large enterprises shift to containers</a:t>
              </a:r>
            </a:p>
          </p:txBody>
        </p:sp>
        <p:sp>
          <p:nvSpPr>
            <p:cNvPr id="29" name="Rectangle 28">
              <a:extLst>
                <a:ext uri="{FF2B5EF4-FFF2-40B4-BE49-F238E27FC236}">
                  <a16:creationId xmlns:a16="http://schemas.microsoft.com/office/drawing/2014/main" id="{E4FE7946-F4AE-490E-97F4-3162BD1369F0}"/>
                </a:ext>
              </a:extLst>
            </p:cNvPr>
            <p:cNvSpPr/>
            <p:nvPr/>
          </p:nvSpPr>
          <p:spPr bwMode="auto">
            <a:xfrm>
              <a:off x="5983273" y="3521330"/>
              <a:ext cx="5884597" cy="118051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30D97093-E3A2-4533-B7BE-950F837BDFE2}"/>
                </a:ext>
              </a:extLst>
            </p:cNvPr>
            <p:cNvSpPr/>
            <p:nvPr/>
          </p:nvSpPr>
          <p:spPr bwMode="auto">
            <a:xfrm>
              <a:off x="5981623" y="2105547"/>
              <a:ext cx="5884597" cy="1310537"/>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01434522-B212-4AE2-92D2-7A9AFB5DE627}"/>
                </a:ext>
              </a:extLst>
            </p:cNvPr>
            <p:cNvSpPr txBox="1"/>
            <p:nvPr/>
          </p:nvSpPr>
          <p:spPr>
            <a:xfrm>
              <a:off x="7093174" y="1860565"/>
              <a:ext cx="3525908" cy="400110"/>
            </a:xfrm>
            <a:prstGeom prst="rect">
              <a:avLst/>
            </a:prstGeom>
            <a:solidFill>
              <a:schemeClr val="tx1"/>
            </a:solid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2000" b="0" i="0" u="none" strike="noStrike" cap="none" spc="0" normalizeH="0" baseline="0">
                  <a:ln>
                    <a:noFill/>
                  </a:ln>
                  <a:solidFill>
                    <a:srgbClr val="50E6FF"/>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Cloud and infrastructure</a:t>
              </a:r>
            </a:p>
          </p:txBody>
        </p:sp>
        <p:sp>
          <p:nvSpPr>
            <p:cNvPr id="22" name="TextBox 21">
              <a:extLst>
                <a:ext uri="{FF2B5EF4-FFF2-40B4-BE49-F238E27FC236}">
                  <a16:creationId xmlns:a16="http://schemas.microsoft.com/office/drawing/2014/main" id="{77D7A683-7BA9-4B9E-971A-C01D09681C70}"/>
                </a:ext>
              </a:extLst>
            </p:cNvPr>
            <p:cNvSpPr txBox="1"/>
            <p:nvPr/>
          </p:nvSpPr>
          <p:spPr>
            <a:xfrm>
              <a:off x="7568118" y="3279921"/>
              <a:ext cx="2774777" cy="400110"/>
            </a:xfrm>
            <a:prstGeom prst="rect">
              <a:avLst/>
            </a:prstGeom>
            <a:solidFill>
              <a:schemeClr val="tx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Cloud-native apps</a:t>
              </a:r>
            </a:p>
          </p:txBody>
        </p:sp>
        <p:sp>
          <p:nvSpPr>
            <p:cNvPr id="16" name="TextBox 15">
              <a:extLst>
                <a:ext uri="{FF2B5EF4-FFF2-40B4-BE49-F238E27FC236}">
                  <a16:creationId xmlns:a16="http://schemas.microsoft.com/office/drawing/2014/main" id="{0E3A86DA-E474-4085-A2F8-F9B487DEE925}"/>
                </a:ext>
              </a:extLst>
            </p:cNvPr>
            <p:cNvSpPr txBox="1"/>
            <p:nvPr/>
          </p:nvSpPr>
          <p:spPr>
            <a:xfrm>
              <a:off x="6228196" y="5121722"/>
              <a:ext cx="5600180" cy="812530"/>
            </a:xfrm>
            <a:prstGeom prst="rect">
              <a:avLst/>
            </a:prstGeom>
            <a:noFill/>
          </p:spPr>
          <p:txBody>
            <a:bodyPr wrap="square">
              <a:spAutoFit/>
            </a:bodyPr>
            <a:lstStyle>
              <a:defPPr>
                <a:defRPr lang="en-US"/>
              </a:defPPr>
              <a:lvl1pPr marR="0" lvl="0" indent="0" defTabSz="914367" fontAlgn="auto">
                <a:lnSpc>
                  <a:spcPct val="90000"/>
                </a:lnSpc>
                <a:spcBef>
                  <a:spcPts val="0"/>
                </a:spcBef>
                <a:spcAft>
                  <a:spcPts val="588"/>
                </a:spcAft>
                <a:buClrTx/>
                <a:buSzTx/>
                <a:buFontTx/>
                <a:buNone/>
                <a:tabLst/>
                <a:defRPr kumimoji="0" sz="1600" b="0" i="0" u="none" strike="noStrike" cap="none" spc="0" normalizeH="0" baseline="0">
                  <a:ln>
                    <a:noFill/>
                  </a:ln>
                  <a:solidFill>
                    <a:srgbClr val="FFFFFF"/>
                  </a:solidFill>
                  <a:effectLst/>
                  <a:uLnTx/>
                  <a:uFillTx/>
                  <a:latin typeface="Segoe UI"/>
                </a:defRPr>
              </a:lvl1p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Steady $28B on-premises RDBMS revenue from 2020 to 2024</a:t>
              </a:r>
              <a:r>
                <a:rPr kumimoji="0" lang="en-US" sz="1200" b="0" i="0" u="none" strike="noStrike" kern="1200" cap="none" spc="0" normalizeH="0" baseline="30000" noProof="0">
                  <a:ln>
                    <a:noFill/>
                  </a:ln>
                  <a:solidFill>
                    <a:srgbClr val="FFFFFF"/>
                  </a:solidFill>
                  <a:effectLst/>
                  <a:uLnTx/>
                  <a:uFillTx/>
                  <a:latin typeface="Segoe UI"/>
                  <a:ea typeface="+mn-ea"/>
                  <a:cs typeface="+mn-cs"/>
                </a:rPr>
                <a:t>5</a:t>
              </a:r>
            </a:p>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3000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75% of enterprise data will be created on the edge by 2025</a:t>
              </a:r>
              <a:r>
                <a:rPr kumimoji="0" lang="en-US" sz="1200" b="0" i="0" u="none" strike="noStrike" kern="1200" cap="none" spc="0" normalizeH="0" baseline="3000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solidFill>
                    <a:srgbClr val="FFFFFF"/>
                  </a:solidFill>
                  <a:effectLst/>
                  <a:uLnTx/>
                  <a:uFillTx/>
                  <a:latin typeface="Segoe UI"/>
                  <a:ea typeface="+mn-ea"/>
                  <a:cs typeface="+mn-cs"/>
                </a:rPr>
                <a:t>up from less than 20% today.</a:t>
              </a:r>
              <a:r>
                <a:rPr kumimoji="0" lang="en-US" sz="1200" b="0" i="0" u="none" strike="noStrike" kern="1200" cap="none" spc="0" normalizeH="0" baseline="30000" noProof="0">
                  <a:ln>
                    <a:noFill/>
                  </a:ln>
                  <a:solidFill>
                    <a:srgbClr val="FFFFFF"/>
                  </a:solidFill>
                  <a:effectLst/>
                  <a:uLnTx/>
                  <a:uFillTx/>
                  <a:latin typeface="Segoe UI"/>
                  <a:ea typeface="+mn-ea"/>
                  <a:cs typeface="+mn-cs"/>
                </a:rPr>
                <a:t> 4</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100" b="0" i="0" u="none" strike="noStrike" kern="1200" cap="none" spc="0" normalizeH="0" baseline="3000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CA06984-A78B-421E-A37A-A3D9FBC6AE2F}"/>
                </a:ext>
              </a:extLst>
            </p:cNvPr>
            <p:cNvSpPr/>
            <p:nvPr/>
          </p:nvSpPr>
          <p:spPr bwMode="auto">
            <a:xfrm>
              <a:off x="5975364" y="4830341"/>
              <a:ext cx="5884596" cy="118051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EC029534-AF5D-461E-A038-D41C91DC780F}"/>
                </a:ext>
              </a:extLst>
            </p:cNvPr>
            <p:cNvSpPr txBox="1"/>
            <p:nvPr/>
          </p:nvSpPr>
          <p:spPr>
            <a:xfrm>
              <a:off x="7530274" y="4638903"/>
              <a:ext cx="2774777" cy="400110"/>
            </a:xfrm>
            <a:prstGeom prst="rect">
              <a:avLst/>
            </a:prstGeom>
            <a:solidFill>
              <a:schemeClr val="tx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On-premises data</a:t>
              </a:r>
            </a:p>
          </p:txBody>
        </p:sp>
      </p:grpSp>
      <p:sp>
        <p:nvSpPr>
          <p:cNvPr id="74" name="Rectangle 73">
            <a:extLst>
              <a:ext uri="{FF2B5EF4-FFF2-40B4-BE49-F238E27FC236}">
                <a16:creationId xmlns:a16="http://schemas.microsoft.com/office/drawing/2014/main" id="{2EBF670E-CAB3-464A-90EC-2C8020868B49}"/>
              </a:ext>
            </a:extLst>
          </p:cNvPr>
          <p:cNvSpPr/>
          <p:nvPr/>
        </p:nvSpPr>
        <p:spPr bwMode="auto">
          <a:xfrm>
            <a:off x="725955" y="1828929"/>
            <a:ext cx="1544044" cy="1060704"/>
          </a:xfrm>
          <a:prstGeom prst="rect">
            <a:avLst/>
          </a:prstGeom>
          <a:gradFill flip="none" rotWithShape="1">
            <a:gsLst>
              <a:gs pos="1000">
                <a:srgbClr val="0078D4"/>
              </a:gs>
              <a:gs pos="100000">
                <a:srgbClr val="243A5E"/>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rPr>
              <a:t>Edge &amp; IoT</a:t>
            </a:r>
          </a:p>
        </p:txBody>
      </p:sp>
      <p:sp>
        <p:nvSpPr>
          <p:cNvPr id="75" name="Rectangle 74">
            <a:extLst>
              <a:ext uri="{FF2B5EF4-FFF2-40B4-BE49-F238E27FC236}">
                <a16:creationId xmlns:a16="http://schemas.microsoft.com/office/drawing/2014/main" id="{1B2CE71A-7361-40B0-A5E4-E5261B28E76D}"/>
              </a:ext>
            </a:extLst>
          </p:cNvPr>
          <p:cNvSpPr/>
          <p:nvPr/>
        </p:nvSpPr>
        <p:spPr bwMode="auto">
          <a:xfrm>
            <a:off x="2683280" y="1828929"/>
            <a:ext cx="1544044" cy="1060704"/>
          </a:xfrm>
          <a:prstGeom prst="rect">
            <a:avLst/>
          </a:prstGeom>
          <a:gradFill flip="none" rotWithShape="1">
            <a:gsLst>
              <a:gs pos="1000">
                <a:srgbClr val="0078D4"/>
              </a:gs>
              <a:gs pos="100000">
                <a:srgbClr val="243A5E"/>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rPr>
              <a:t>Migration</a:t>
            </a:r>
          </a:p>
        </p:txBody>
      </p:sp>
      <p:sp>
        <p:nvSpPr>
          <p:cNvPr id="76" name="Rectangle 75">
            <a:extLst>
              <a:ext uri="{FF2B5EF4-FFF2-40B4-BE49-F238E27FC236}">
                <a16:creationId xmlns:a16="http://schemas.microsoft.com/office/drawing/2014/main" id="{871DE5D8-822C-4572-88C6-C1263C7A8F8F}"/>
              </a:ext>
            </a:extLst>
          </p:cNvPr>
          <p:cNvSpPr/>
          <p:nvPr/>
        </p:nvSpPr>
        <p:spPr bwMode="auto">
          <a:xfrm>
            <a:off x="726276" y="3302819"/>
            <a:ext cx="1544044" cy="1060704"/>
          </a:xfrm>
          <a:prstGeom prst="rect">
            <a:avLst/>
          </a:prstGeom>
          <a:gradFill flip="none" rotWithShape="1">
            <a:gsLst>
              <a:gs pos="1000">
                <a:srgbClr val="0078D4"/>
              </a:gs>
              <a:gs pos="100000">
                <a:srgbClr val="243A5E"/>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rPr>
              <a:t>Data Modernization</a:t>
            </a:r>
          </a:p>
        </p:txBody>
      </p:sp>
      <p:sp>
        <p:nvSpPr>
          <p:cNvPr id="77" name="Rectangle 76">
            <a:extLst>
              <a:ext uri="{FF2B5EF4-FFF2-40B4-BE49-F238E27FC236}">
                <a16:creationId xmlns:a16="http://schemas.microsoft.com/office/drawing/2014/main" id="{BD7E5BC4-1853-451D-8C0B-19E2BA09887F}"/>
              </a:ext>
            </a:extLst>
          </p:cNvPr>
          <p:cNvSpPr/>
          <p:nvPr/>
        </p:nvSpPr>
        <p:spPr bwMode="auto">
          <a:xfrm>
            <a:off x="2683280" y="3302819"/>
            <a:ext cx="1544044" cy="1060704"/>
          </a:xfrm>
          <a:prstGeom prst="rect">
            <a:avLst/>
          </a:prstGeom>
          <a:gradFill flip="none" rotWithShape="1">
            <a:gsLst>
              <a:gs pos="1000">
                <a:srgbClr val="0078D4"/>
              </a:gs>
              <a:gs pos="100000">
                <a:srgbClr val="243A5E"/>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rPr>
              <a:t>App Dev &amp; Innovation</a:t>
            </a:r>
          </a:p>
        </p:txBody>
      </p:sp>
      <p:sp>
        <p:nvSpPr>
          <p:cNvPr id="78" name="Rectangle 77">
            <a:extLst>
              <a:ext uri="{FF2B5EF4-FFF2-40B4-BE49-F238E27FC236}">
                <a16:creationId xmlns:a16="http://schemas.microsoft.com/office/drawing/2014/main" id="{F6A1A7AC-D5D4-4017-AAE6-E2AB6FD07170}"/>
              </a:ext>
            </a:extLst>
          </p:cNvPr>
          <p:cNvSpPr/>
          <p:nvPr/>
        </p:nvSpPr>
        <p:spPr bwMode="auto">
          <a:xfrm>
            <a:off x="719934" y="4728057"/>
            <a:ext cx="1544044" cy="1060704"/>
          </a:xfrm>
          <a:prstGeom prst="rect">
            <a:avLst/>
          </a:prstGeom>
          <a:gradFill flip="none" rotWithShape="1">
            <a:gsLst>
              <a:gs pos="1000">
                <a:srgbClr val="0078D4"/>
              </a:gs>
              <a:gs pos="100000">
                <a:srgbClr val="243A5E"/>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rPr>
              <a:t>Cloud &amp; Infra Management</a:t>
            </a:r>
          </a:p>
        </p:txBody>
      </p:sp>
      <p:sp>
        <p:nvSpPr>
          <p:cNvPr id="79" name="Rectangle 78">
            <a:extLst>
              <a:ext uri="{FF2B5EF4-FFF2-40B4-BE49-F238E27FC236}">
                <a16:creationId xmlns:a16="http://schemas.microsoft.com/office/drawing/2014/main" id="{551697F3-7E9C-43E9-B01B-F5B9988DCF1D}"/>
              </a:ext>
            </a:extLst>
          </p:cNvPr>
          <p:cNvSpPr/>
          <p:nvPr/>
        </p:nvSpPr>
        <p:spPr bwMode="auto">
          <a:xfrm>
            <a:off x="2687998" y="4728057"/>
            <a:ext cx="1544044" cy="1060704"/>
          </a:xfrm>
          <a:prstGeom prst="rect">
            <a:avLst/>
          </a:prstGeom>
          <a:gradFill flip="none" rotWithShape="1">
            <a:gsLst>
              <a:gs pos="1000">
                <a:srgbClr val="0078D4"/>
              </a:gs>
              <a:gs pos="100000">
                <a:srgbClr val="243A5E"/>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1000">
                      <a:srgbClr val="FFFFFF"/>
                    </a:gs>
                    <a:gs pos="100000">
                      <a:srgbClr val="FFFFFF"/>
                    </a:gs>
                  </a:gsLst>
                  <a:lin ang="18900000" scaled="1"/>
                </a:gradFill>
                <a:effectLst/>
                <a:uLnTx/>
                <a:uFillTx/>
                <a:latin typeface="Segoe UI Semibold"/>
                <a:ea typeface="Segoe UI" pitchFamily="34" charset="0"/>
                <a:cs typeface="Segoe UI" pitchFamily="34" charset="0"/>
              </a:rPr>
              <a:t>Compliance &amp; Security</a:t>
            </a:r>
          </a:p>
        </p:txBody>
      </p:sp>
      <p:grpSp>
        <p:nvGrpSpPr>
          <p:cNvPr id="56" name="Group 55">
            <a:extLst>
              <a:ext uri="{FF2B5EF4-FFF2-40B4-BE49-F238E27FC236}">
                <a16:creationId xmlns:a16="http://schemas.microsoft.com/office/drawing/2014/main" id="{E2C28FD7-86EC-4267-B08B-30CC517F5D0F}"/>
              </a:ext>
            </a:extLst>
          </p:cNvPr>
          <p:cNvGrpSpPr/>
          <p:nvPr/>
        </p:nvGrpSpPr>
        <p:grpSpPr>
          <a:xfrm>
            <a:off x="3948742" y="5440390"/>
            <a:ext cx="519112" cy="519112"/>
            <a:chOff x="8846344" y="2369344"/>
            <a:chExt cx="519112" cy="519112"/>
          </a:xfrm>
        </p:grpSpPr>
        <p:sp>
          <p:nvSpPr>
            <p:cNvPr id="66" name="Oval 65">
              <a:extLst>
                <a:ext uri="{FF2B5EF4-FFF2-40B4-BE49-F238E27FC236}">
                  <a16:creationId xmlns:a16="http://schemas.microsoft.com/office/drawing/2014/main" id="{C206F868-8C16-4DD9-8FBD-6C8E300655EE}"/>
                </a:ext>
              </a:extLst>
            </p:cNvPr>
            <p:cNvSpPr/>
            <p:nvPr/>
          </p:nvSpPr>
          <p:spPr bwMode="auto">
            <a:xfrm>
              <a:off x="8846344" y="2369344"/>
              <a:ext cx="519112" cy="51911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8D47FB-1E1F-409F-AB31-BC0DCEEA8883}"/>
                </a:ext>
              </a:extLst>
            </p:cNvPr>
            <p:cNvSpPr/>
            <p:nvPr/>
          </p:nvSpPr>
          <p:spPr bwMode="auto">
            <a:xfrm>
              <a:off x="8951119" y="2474119"/>
              <a:ext cx="309562" cy="309562"/>
            </a:xfrm>
            <a:prstGeom prst="ellipse">
              <a:avLst/>
            </a:prstGeom>
            <a:solidFill>
              <a:srgbClr val="000000"/>
            </a:solidFill>
            <a:ln w="19050" cap="flat" cmpd="sng" algn="ctr">
              <a:solidFill>
                <a:srgbClr val="2EB7E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9418A780-77CE-4666-BD74-9B020A3A8FF0}"/>
                </a:ext>
              </a:extLst>
            </p:cNvPr>
            <p:cNvGrpSpPr/>
            <p:nvPr/>
          </p:nvGrpSpPr>
          <p:grpSpPr>
            <a:xfrm>
              <a:off x="9060657" y="2447525"/>
              <a:ext cx="114299" cy="76600"/>
              <a:chOff x="9060657" y="2447525"/>
              <a:chExt cx="114299" cy="76600"/>
            </a:xfrm>
          </p:grpSpPr>
          <p:sp>
            <p:nvSpPr>
              <p:cNvPr id="72" name="Rectangle 71">
                <a:extLst>
                  <a:ext uri="{FF2B5EF4-FFF2-40B4-BE49-F238E27FC236}">
                    <a16:creationId xmlns:a16="http://schemas.microsoft.com/office/drawing/2014/main" id="{73B82435-FF8E-4620-BE75-09BF93F1B450}"/>
                  </a:ext>
                </a:extLst>
              </p:cNvPr>
              <p:cNvSpPr/>
              <p:nvPr/>
            </p:nvSpPr>
            <p:spPr bwMode="auto">
              <a:xfrm>
                <a:off x="9127331" y="2447525"/>
                <a:ext cx="47625" cy="766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3" name="Rectangle 24">
                <a:extLst>
                  <a:ext uri="{FF2B5EF4-FFF2-40B4-BE49-F238E27FC236}">
                    <a16:creationId xmlns:a16="http://schemas.microsoft.com/office/drawing/2014/main" id="{AD0C28DC-4F11-41EB-8047-3EC622296CBA}"/>
                  </a:ext>
                </a:extLst>
              </p:cNvPr>
              <p:cNvSpPr/>
              <p:nvPr/>
            </p:nvSpPr>
            <p:spPr bwMode="auto">
              <a:xfrm rot="8100000">
                <a:off x="9060657" y="2452690"/>
                <a:ext cx="57150" cy="57150"/>
              </a:xfrm>
              <a:custGeom>
                <a:avLst/>
                <a:gdLst>
                  <a:gd name="connsiteX0" fmla="*/ 0 w 104775"/>
                  <a:gd name="connsiteY0" fmla="*/ 0 h 104775"/>
                  <a:gd name="connsiteX1" fmla="*/ 104775 w 104775"/>
                  <a:gd name="connsiteY1" fmla="*/ 0 h 104775"/>
                  <a:gd name="connsiteX2" fmla="*/ 104775 w 104775"/>
                  <a:gd name="connsiteY2" fmla="*/ 104775 h 104775"/>
                  <a:gd name="connsiteX3" fmla="*/ 0 w 104775"/>
                  <a:gd name="connsiteY3" fmla="*/ 104775 h 104775"/>
                  <a:gd name="connsiteX4" fmla="*/ 0 w 104775"/>
                  <a:gd name="connsiteY4" fmla="*/ 0 h 104775"/>
                  <a:gd name="connsiteX0" fmla="*/ 104775 w 196215"/>
                  <a:gd name="connsiteY0" fmla="*/ 104775 h 196215"/>
                  <a:gd name="connsiteX1" fmla="*/ 0 w 196215"/>
                  <a:gd name="connsiteY1" fmla="*/ 104775 h 196215"/>
                  <a:gd name="connsiteX2" fmla="*/ 0 w 196215"/>
                  <a:gd name="connsiteY2" fmla="*/ 0 h 196215"/>
                  <a:gd name="connsiteX3" fmla="*/ 104775 w 196215"/>
                  <a:gd name="connsiteY3" fmla="*/ 0 h 196215"/>
                  <a:gd name="connsiteX4" fmla="*/ 196215 w 196215"/>
                  <a:gd name="connsiteY4" fmla="*/ 196215 h 196215"/>
                  <a:gd name="connsiteX0" fmla="*/ 104775 w 104775"/>
                  <a:gd name="connsiteY0" fmla="*/ 104775 h 104775"/>
                  <a:gd name="connsiteX1" fmla="*/ 0 w 104775"/>
                  <a:gd name="connsiteY1" fmla="*/ 104775 h 104775"/>
                  <a:gd name="connsiteX2" fmla="*/ 0 w 104775"/>
                  <a:gd name="connsiteY2" fmla="*/ 0 h 104775"/>
                  <a:gd name="connsiteX3" fmla="*/ 104775 w 104775"/>
                  <a:gd name="connsiteY3" fmla="*/ 0 h 104775"/>
                  <a:gd name="connsiteX0" fmla="*/ 0 w 104775"/>
                  <a:gd name="connsiteY0" fmla="*/ 104775 h 104775"/>
                  <a:gd name="connsiteX1" fmla="*/ 0 w 104775"/>
                  <a:gd name="connsiteY1" fmla="*/ 0 h 104775"/>
                  <a:gd name="connsiteX2" fmla="*/ 104775 w 104775"/>
                  <a:gd name="connsiteY2" fmla="*/ 0 h 104775"/>
                </a:gdLst>
                <a:ahLst/>
                <a:cxnLst>
                  <a:cxn ang="0">
                    <a:pos x="connsiteX0" y="connsiteY0"/>
                  </a:cxn>
                  <a:cxn ang="0">
                    <a:pos x="connsiteX1" y="connsiteY1"/>
                  </a:cxn>
                  <a:cxn ang="0">
                    <a:pos x="connsiteX2" y="connsiteY2"/>
                  </a:cxn>
                </a:cxnLst>
                <a:rect l="l" t="t" r="r" b="b"/>
                <a:pathLst>
                  <a:path w="104775" h="104775">
                    <a:moveTo>
                      <a:pt x="0" y="104775"/>
                    </a:moveTo>
                    <a:lnTo>
                      <a:pt x="0" y="0"/>
                    </a:lnTo>
                    <a:lnTo>
                      <a:pt x="104775" y="0"/>
                    </a:lnTo>
                  </a:path>
                </a:pathLst>
              </a:custGeom>
              <a:noFill/>
              <a:ln w="19050" cap="flat" cmpd="sng" algn="ctr">
                <a:solidFill>
                  <a:srgbClr val="2EB7EC"/>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69" name="Group 68">
              <a:extLst>
                <a:ext uri="{FF2B5EF4-FFF2-40B4-BE49-F238E27FC236}">
                  <a16:creationId xmlns:a16="http://schemas.microsoft.com/office/drawing/2014/main" id="{5986DF3E-B8E2-4F80-A4F8-2AF0C6052F24}"/>
                </a:ext>
              </a:extLst>
            </p:cNvPr>
            <p:cNvGrpSpPr/>
            <p:nvPr/>
          </p:nvGrpSpPr>
          <p:grpSpPr>
            <a:xfrm flipH="1">
              <a:off x="9060657" y="2745182"/>
              <a:ext cx="114299" cy="76600"/>
              <a:chOff x="9060657" y="2447525"/>
              <a:chExt cx="114299" cy="76600"/>
            </a:xfrm>
          </p:grpSpPr>
          <p:sp>
            <p:nvSpPr>
              <p:cNvPr id="70" name="Rectangle 69">
                <a:extLst>
                  <a:ext uri="{FF2B5EF4-FFF2-40B4-BE49-F238E27FC236}">
                    <a16:creationId xmlns:a16="http://schemas.microsoft.com/office/drawing/2014/main" id="{00169DA1-B85F-4AF6-9251-24A79E1D44B0}"/>
                  </a:ext>
                </a:extLst>
              </p:cNvPr>
              <p:cNvSpPr/>
              <p:nvPr/>
            </p:nvSpPr>
            <p:spPr bwMode="auto">
              <a:xfrm>
                <a:off x="9127331" y="2447525"/>
                <a:ext cx="47625" cy="766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1" name="Rectangle 24">
                <a:extLst>
                  <a:ext uri="{FF2B5EF4-FFF2-40B4-BE49-F238E27FC236}">
                    <a16:creationId xmlns:a16="http://schemas.microsoft.com/office/drawing/2014/main" id="{A18179FC-32E3-496A-BA73-E15051A68562}"/>
                  </a:ext>
                </a:extLst>
              </p:cNvPr>
              <p:cNvSpPr/>
              <p:nvPr/>
            </p:nvSpPr>
            <p:spPr bwMode="auto">
              <a:xfrm rot="8100000">
                <a:off x="9060657" y="2452690"/>
                <a:ext cx="57150" cy="57150"/>
              </a:xfrm>
              <a:custGeom>
                <a:avLst/>
                <a:gdLst>
                  <a:gd name="connsiteX0" fmla="*/ 0 w 104775"/>
                  <a:gd name="connsiteY0" fmla="*/ 0 h 104775"/>
                  <a:gd name="connsiteX1" fmla="*/ 104775 w 104775"/>
                  <a:gd name="connsiteY1" fmla="*/ 0 h 104775"/>
                  <a:gd name="connsiteX2" fmla="*/ 104775 w 104775"/>
                  <a:gd name="connsiteY2" fmla="*/ 104775 h 104775"/>
                  <a:gd name="connsiteX3" fmla="*/ 0 w 104775"/>
                  <a:gd name="connsiteY3" fmla="*/ 104775 h 104775"/>
                  <a:gd name="connsiteX4" fmla="*/ 0 w 104775"/>
                  <a:gd name="connsiteY4" fmla="*/ 0 h 104775"/>
                  <a:gd name="connsiteX0" fmla="*/ 104775 w 196215"/>
                  <a:gd name="connsiteY0" fmla="*/ 104775 h 196215"/>
                  <a:gd name="connsiteX1" fmla="*/ 0 w 196215"/>
                  <a:gd name="connsiteY1" fmla="*/ 104775 h 196215"/>
                  <a:gd name="connsiteX2" fmla="*/ 0 w 196215"/>
                  <a:gd name="connsiteY2" fmla="*/ 0 h 196215"/>
                  <a:gd name="connsiteX3" fmla="*/ 104775 w 196215"/>
                  <a:gd name="connsiteY3" fmla="*/ 0 h 196215"/>
                  <a:gd name="connsiteX4" fmla="*/ 196215 w 196215"/>
                  <a:gd name="connsiteY4" fmla="*/ 196215 h 196215"/>
                  <a:gd name="connsiteX0" fmla="*/ 104775 w 104775"/>
                  <a:gd name="connsiteY0" fmla="*/ 104775 h 104775"/>
                  <a:gd name="connsiteX1" fmla="*/ 0 w 104775"/>
                  <a:gd name="connsiteY1" fmla="*/ 104775 h 104775"/>
                  <a:gd name="connsiteX2" fmla="*/ 0 w 104775"/>
                  <a:gd name="connsiteY2" fmla="*/ 0 h 104775"/>
                  <a:gd name="connsiteX3" fmla="*/ 104775 w 104775"/>
                  <a:gd name="connsiteY3" fmla="*/ 0 h 104775"/>
                  <a:gd name="connsiteX0" fmla="*/ 0 w 104775"/>
                  <a:gd name="connsiteY0" fmla="*/ 104775 h 104775"/>
                  <a:gd name="connsiteX1" fmla="*/ 0 w 104775"/>
                  <a:gd name="connsiteY1" fmla="*/ 0 h 104775"/>
                  <a:gd name="connsiteX2" fmla="*/ 104775 w 104775"/>
                  <a:gd name="connsiteY2" fmla="*/ 0 h 104775"/>
                </a:gdLst>
                <a:ahLst/>
                <a:cxnLst>
                  <a:cxn ang="0">
                    <a:pos x="connsiteX0" y="connsiteY0"/>
                  </a:cxn>
                  <a:cxn ang="0">
                    <a:pos x="connsiteX1" y="connsiteY1"/>
                  </a:cxn>
                  <a:cxn ang="0">
                    <a:pos x="connsiteX2" y="connsiteY2"/>
                  </a:cxn>
                </a:cxnLst>
                <a:rect l="l" t="t" r="r" b="b"/>
                <a:pathLst>
                  <a:path w="104775" h="104775">
                    <a:moveTo>
                      <a:pt x="0" y="104775"/>
                    </a:moveTo>
                    <a:lnTo>
                      <a:pt x="0" y="0"/>
                    </a:lnTo>
                    <a:lnTo>
                      <a:pt x="104775" y="0"/>
                    </a:lnTo>
                  </a:path>
                </a:pathLst>
              </a:custGeom>
              <a:noFill/>
              <a:ln w="19050" cap="flat" cmpd="sng" algn="ctr">
                <a:solidFill>
                  <a:srgbClr val="2EB7EC"/>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grpSp>
      <p:grpSp>
        <p:nvGrpSpPr>
          <p:cNvPr id="57" name="Group 56">
            <a:extLst>
              <a:ext uri="{FF2B5EF4-FFF2-40B4-BE49-F238E27FC236}">
                <a16:creationId xmlns:a16="http://schemas.microsoft.com/office/drawing/2014/main" id="{FFCE2105-D391-4A7A-872E-1A077F7C31EB}"/>
              </a:ext>
            </a:extLst>
          </p:cNvPr>
          <p:cNvGrpSpPr/>
          <p:nvPr/>
        </p:nvGrpSpPr>
        <p:grpSpPr>
          <a:xfrm>
            <a:off x="1927457" y="5458122"/>
            <a:ext cx="519112" cy="519112"/>
            <a:chOff x="8846344" y="2369344"/>
            <a:chExt cx="519112" cy="519112"/>
          </a:xfrm>
        </p:grpSpPr>
        <p:sp>
          <p:nvSpPr>
            <p:cNvPr id="58" name="Oval 57">
              <a:extLst>
                <a:ext uri="{FF2B5EF4-FFF2-40B4-BE49-F238E27FC236}">
                  <a16:creationId xmlns:a16="http://schemas.microsoft.com/office/drawing/2014/main" id="{2206AE47-D6A2-452B-AD2B-764849B45364}"/>
                </a:ext>
              </a:extLst>
            </p:cNvPr>
            <p:cNvSpPr/>
            <p:nvPr/>
          </p:nvSpPr>
          <p:spPr bwMode="auto">
            <a:xfrm>
              <a:off x="8846344" y="2369344"/>
              <a:ext cx="519112" cy="51911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625A73F0-34D2-4856-B2EE-BA3DAE0EC2B4}"/>
                </a:ext>
              </a:extLst>
            </p:cNvPr>
            <p:cNvSpPr/>
            <p:nvPr/>
          </p:nvSpPr>
          <p:spPr bwMode="auto">
            <a:xfrm>
              <a:off x="8951119" y="2474119"/>
              <a:ext cx="309562" cy="309562"/>
            </a:xfrm>
            <a:prstGeom prst="ellipse">
              <a:avLst/>
            </a:prstGeom>
            <a:solidFill>
              <a:srgbClr val="000000"/>
            </a:solidFill>
            <a:ln w="19050" cap="flat" cmpd="sng" algn="ctr">
              <a:solidFill>
                <a:srgbClr val="2EB7E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E73069E8-5918-4E8D-A12D-57C0FEBF2790}"/>
                </a:ext>
              </a:extLst>
            </p:cNvPr>
            <p:cNvGrpSpPr/>
            <p:nvPr/>
          </p:nvGrpSpPr>
          <p:grpSpPr>
            <a:xfrm>
              <a:off x="9060657" y="2447525"/>
              <a:ext cx="114299" cy="76600"/>
              <a:chOff x="9060657" y="2447525"/>
              <a:chExt cx="114299" cy="76600"/>
            </a:xfrm>
          </p:grpSpPr>
          <p:sp>
            <p:nvSpPr>
              <p:cNvPr id="64" name="Rectangle 63">
                <a:extLst>
                  <a:ext uri="{FF2B5EF4-FFF2-40B4-BE49-F238E27FC236}">
                    <a16:creationId xmlns:a16="http://schemas.microsoft.com/office/drawing/2014/main" id="{C1560458-471D-4053-AE1E-3BCCA39CC4FE}"/>
                  </a:ext>
                </a:extLst>
              </p:cNvPr>
              <p:cNvSpPr/>
              <p:nvPr/>
            </p:nvSpPr>
            <p:spPr bwMode="auto">
              <a:xfrm>
                <a:off x="9127331" y="2447525"/>
                <a:ext cx="47625" cy="766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5" name="Rectangle 24">
                <a:extLst>
                  <a:ext uri="{FF2B5EF4-FFF2-40B4-BE49-F238E27FC236}">
                    <a16:creationId xmlns:a16="http://schemas.microsoft.com/office/drawing/2014/main" id="{8AAF8B00-8BEF-4DC4-A235-042D360213B7}"/>
                  </a:ext>
                </a:extLst>
              </p:cNvPr>
              <p:cNvSpPr/>
              <p:nvPr/>
            </p:nvSpPr>
            <p:spPr bwMode="auto">
              <a:xfrm rot="8100000">
                <a:off x="9060657" y="2452690"/>
                <a:ext cx="57150" cy="57150"/>
              </a:xfrm>
              <a:custGeom>
                <a:avLst/>
                <a:gdLst>
                  <a:gd name="connsiteX0" fmla="*/ 0 w 104775"/>
                  <a:gd name="connsiteY0" fmla="*/ 0 h 104775"/>
                  <a:gd name="connsiteX1" fmla="*/ 104775 w 104775"/>
                  <a:gd name="connsiteY1" fmla="*/ 0 h 104775"/>
                  <a:gd name="connsiteX2" fmla="*/ 104775 w 104775"/>
                  <a:gd name="connsiteY2" fmla="*/ 104775 h 104775"/>
                  <a:gd name="connsiteX3" fmla="*/ 0 w 104775"/>
                  <a:gd name="connsiteY3" fmla="*/ 104775 h 104775"/>
                  <a:gd name="connsiteX4" fmla="*/ 0 w 104775"/>
                  <a:gd name="connsiteY4" fmla="*/ 0 h 104775"/>
                  <a:gd name="connsiteX0" fmla="*/ 104775 w 196215"/>
                  <a:gd name="connsiteY0" fmla="*/ 104775 h 196215"/>
                  <a:gd name="connsiteX1" fmla="*/ 0 w 196215"/>
                  <a:gd name="connsiteY1" fmla="*/ 104775 h 196215"/>
                  <a:gd name="connsiteX2" fmla="*/ 0 w 196215"/>
                  <a:gd name="connsiteY2" fmla="*/ 0 h 196215"/>
                  <a:gd name="connsiteX3" fmla="*/ 104775 w 196215"/>
                  <a:gd name="connsiteY3" fmla="*/ 0 h 196215"/>
                  <a:gd name="connsiteX4" fmla="*/ 196215 w 196215"/>
                  <a:gd name="connsiteY4" fmla="*/ 196215 h 196215"/>
                  <a:gd name="connsiteX0" fmla="*/ 104775 w 104775"/>
                  <a:gd name="connsiteY0" fmla="*/ 104775 h 104775"/>
                  <a:gd name="connsiteX1" fmla="*/ 0 w 104775"/>
                  <a:gd name="connsiteY1" fmla="*/ 104775 h 104775"/>
                  <a:gd name="connsiteX2" fmla="*/ 0 w 104775"/>
                  <a:gd name="connsiteY2" fmla="*/ 0 h 104775"/>
                  <a:gd name="connsiteX3" fmla="*/ 104775 w 104775"/>
                  <a:gd name="connsiteY3" fmla="*/ 0 h 104775"/>
                  <a:gd name="connsiteX0" fmla="*/ 0 w 104775"/>
                  <a:gd name="connsiteY0" fmla="*/ 104775 h 104775"/>
                  <a:gd name="connsiteX1" fmla="*/ 0 w 104775"/>
                  <a:gd name="connsiteY1" fmla="*/ 0 h 104775"/>
                  <a:gd name="connsiteX2" fmla="*/ 104775 w 104775"/>
                  <a:gd name="connsiteY2" fmla="*/ 0 h 104775"/>
                </a:gdLst>
                <a:ahLst/>
                <a:cxnLst>
                  <a:cxn ang="0">
                    <a:pos x="connsiteX0" y="connsiteY0"/>
                  </a:cxn>
                  <a:cxn ang="0">
                    <a:pos x="connsiteX1" y="connsiteY1"/>
                  </a:cxn>
                  <a:cxn ang="0">
                    <a:pos x="connsiteX2" y="connsiteY2"/>
                  </a:cxn>
                </a:cxnLst>
                <a:rect l="l" t="t" r="r" b="b"/>
                <a:pathLst>
                  <a:path w="104775" h="104775">
                    <a:moveTo>
                      <a:pt x="0" y="104775"/>
                    </a:moveTo>
                    <a:lnTo>
                      <a:pt x="0" y="0"/>
                    </a:lnTo>
                    <a:lnTo>
                      <a:pt x="104775" y="0"/>
                    </a:lnTo>
                  </a:path>
                </a:pathLst>
              </a:custGeom>
              <a:noFill/>
              <a:ln w="19050" cap="flat" cmpd="sng" algn="ctr">
                <a:solidFill>
                  <a:srgbClr val="2EB7EC"/>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61" name="Group 60">
              <a:extLst>
                <a:ext uri="{FF2B5EF4-FFF2-40B4-BE49-F238E27FC236}">
                  <a16:creationId xmlns:a16="http://schemas.microsoft.com/office/drawing/2014/main" id="{4AE172ED-E04F-4A33-B7DB-CEF712F4E6B5}"/>
                </a:ext>
              </a:extLst>
            </p:cNvPr>
            <p:cNvGrpSpPr/>
            <p:nvPr/>
          </p:nvGrpSpPr>
          <p:grpSpPr>
            <a:xfrm flipH="1">
              <a:off x="9060657" y="2745182"/>
              <a:ext cx="114299" cy="76600"/>
              <a:chOff x="9060657" y="2447525"/>
              <a:chExt cx="114299" cy="76600"/>
            </a:xfrm>
          </p:grpSpPr>
          <p:sp>
            <p:nvSpPr>
              <p:cNvPr id="62" name="Rectangle 61">
                <a:extLst>
                  <a:ext uri="{FF2B5EF4-FFF2-40B4-BE49-F238E27FC236}">
                    <a16:creationId xmlns:a16="http://schemas.microsoft.com/office/drawing/2014/main" id="{14F6D0FA-981B-423D-9617-70247A99A7CE}"/>
                  </a:ext>
                </a:extLst>
              </p:cNvPr>
              <p:cNvSpPr/>
              <p:nvPr/>
            </p:nvSpPr>
            <p:spPr bwMode="auto">
              <a:xfrm>
                <a:off x="9127331" y="2447525"/>
                <a:ext cx="47625" cy="766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3" name="Rectangle 24">
                <a:extLst>
                  <a:ext uri="{FF2B5EF4-FFF2-40B4-BE49-F238E27FC236}">
                    <a16:creationId xmlns:a16="http://schemas.microsoft.com/office/drawing/2014/main" id="{A190F243-1957-4B5C-B55D-2DA6E95CCD2C}"/>
                  </a:ext>
                </a:extLst>
              </p:cNvPr>
              <p:cNvSpPr/>
              <p:nvPr/>
            </p:nvSpPr>
            <p:spPr bwMode="auto">
              <a:xfrm rot="8100000">
                <a:off x="9060657" y="2452690"/>
                <a:ext cx="57150" cy="57150"/>
              </a:xfrm>
              <a:custGeom>
                <a:avLst/>
                <a:gdLst>
                  <a:gd name="connsiteX0" fmla="*/ 0 w 104775"/>
                  <a:gd name="connsiteY0" fmla="*/ 0 h 104775"/>
                  <a:gd name="connsiteX1" fmla="*/ 104775 w 104775"/>
                  <a:gd name="connsiteY1" fmla="*/ 0 h 104775"/>
                  <a:gd name="connsiteX2" fmla="*/ 104775 w 104775"/>
                  <a:gd name="connsiteY2" fmla="*/ 104775 h 104775"/>
                  <a:gd name="connsiteX3" fmla="*/ 0 w 104775"/>
                  <a:gd name="connsiteY3" fmla="*/ 104775 h 104775"/>
                  <a:gd name="connsiteX4" fmla="*/ 0 w 104775"/>
                  <a:gd name="connsiteY4" fmla="*/ 0 h 104775"/>
                  <a:gd name="connsiteX0" fmla="*/ 104775 w 196215"/>
                  <a:gd name="connsiteY0" fmla="*/ 104775 h 196215"/>
                  <a:gd name="connsiteX1" fmla="*/ 0 w 196215"/>
                  <a:gd name="connsiteY1" fmla="*/ 104775 h 196215"/>
                  <a:gd name="connsiteX2" fmla="*/ 0 w 196215"/>
                  <a:gd name="connsiteY2" fmla="*/ 0 h 196215"/>
                  <a:gd name="connsiteX3" fmla="*/ 104775 w 196215"/>
                  <a:gd name="connsiteY3" fmla="*/ 0 h 196215"/>
                  <a:gd name="connsiteX4" fmla="*/ 196215 w 196215"/>
                  <a:gd name="connsiteY4" fmla="*/ 196215 h 196215"/>
                  <a:gd name="connsiteX0" fmla="*/ 104775 w 104775"/>
                  <a:gd name="connsiteY0" fmla="*/ 104775 h 104775"/>
                  <a:gd name="connsiteX1" fmla="*/ 0 w 104775"/>
                  <a:gd name="connsiteY1" fmla="*/ 104775 h 104775"/>
                  <a:gd name="connsiteX2" fmla="*/ 0 w 104775"/>
                  <a:gd name="connsiteY2" fmla="*/ 0 h 104775"/>
                  <a:gd name="connsiteX3" fmla="*/ 104775 w 104775"/>
                  <a:gd name="connsiteY3" fmla="*/ 0 h 104775"/>
                  <a:gd name="connsiteX0" fmla="*/ 0 w 104775"/>
                  <a:gd name="connsiteY0" fmla="*/ 104775 h 104775"/>
                  <a:gd name="connsiteX1" fmla="*/ 0 w 104775"/>
                  <a:gd name="connsiteY1" fmla="*/ 0 h 104775"/>
                  <a:gd name="connsiteX2" fmla="*/ 104775 w 104775"/>
                  <a:gd name="connsiteY2" fmla="*/ 0 h 104775"/>
                </a:gdLst>
                <a:ahLst/>
                <a:cxnLst>
                  <a:cxn ang="0">
                    <a:pos x="connsiteX0" y="connsiteY0"/>
                  </a:cxn>
                  <a:cxn ang="0">
                    <a:pos x="connsiteX1" y="connsiteY1"/>
                  </a:cxn>
                  <a:cxn ang="0">
                    <a:pos x="connsiteX2" y="connsiteY2"/>
                  </a:cxn>
                </a:cxnLst>
                <a:rect l="l" t="t" r="r" b="b"/>
                <a:pathLst>
                  <a:path w="104775" h="104775">
                    <a:moveTo>
                      <a:pt x="0" y="104775"/>
                    </a:moveTo>
                    <a:lnTo>
                      <a:pt x="0" y="0"/>
                    </a:lnTo>
                    <a:lnTo>
                      <a:pt x="104775" y="0"/>
                    </a:lnTo>
                  </a:path>
                </a:pathLst>
              </a:custGeom>
              <a:noFill/>
              <a:ln w="19050" cap="flat" cmpd="sng" algn="ctr">
                <a:solidFill>
                  <a:srgbClr val="2EB7EC"/>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grpSp>
      <p:sp>
        <p:nvSpPr>
          <p:cNvPr id="7" name="Isosceles Triangle 6">
            <a:extLst>
              <a:ext uri="{FF2B5EF4-FFF2-40B4-BE49-F238E27FC236}">
                <a16:creationId xmlns:a16="http://schemas.microsoft.com/office/drawing/2014/main" id="{D69FB3AC-6570-4201-B4D0-4F26C47D219E}"/>
              </a:ext>
            </a:extLst>
          </p:cNvPr>
          <p:cNvSpPr/>
          <p:nvPr/>
        </p:nvSpPr>
        <p:spPr bwMode="auto">
          <a:xfrm rot="5400000">
            <a:off x="2867652" y="3533586"/>
            <a:ext cx="3928424" cy="519113"/>
          </a:xfrm>
          <a:prstGeom prst="triangl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68129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982032FD-14E9-4B5E-9A6D-2613B2775C5D}"/>
              </a:ext>
              <a:ext uri="{C183D7F6-B498-43B3-948B-1728B52AA6E4}">
                <adec:decorative xmlns:adec="http://schemas.microsoft.com/office/drawing/2017/decorative" val="1"/>
              </a:ext>
            </a:extLst>
          </p:cNvPr>
          <p:cNvSpPr/>
          <p:nvPr/>
        </p:nvSpPr>
        <p:spPr bwMode="auto">
          <a:xfrm>
            <a:off x="478958" y="2295921"/>
            <a:ext cx="3622770" cy="3329645"/>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3" name="Rectangle 102">
            <a:extLst>
              <a:ext uri="{FF2B5EF4-FFF2-40B4-BE49-F238E27FC236}">
                <a16:creationId xmlns:a16="http://schemas.microsoft.com/office/drawing/2014/main" id="{C7AC46D8-9BA7-41A8-AE76-88A4A287CF16}"/>
              </a:ext>
              <a:ext uri="{C183D7F6-B498-43B3-948B-1728B52AA6E4}">
                <adec:decorative xmlns:adec="http://schemas.microsoft.com/office/drawing/2017/decorative" val="1"/>
              </a:ext>
            </a:extLst>
          </p:cNvPr>
          <p:cNvSpPr/>
          <p:nvPr/>
        </p:nvSpPr>
        <p:spPr bwMode="auto">
          <a:xfrm>
            <a:off x="4316286" y="2295922"/>
            <a:ext cx="3576605" cy="3329644"/>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4" name="Rectangle 103">
            <a:extLst>
              <a:ext uri="{FF2B5EF4-FFF2-40B4-BE49-F238E27FC236}">
                <a16:creationId xmlns:a16="http://schemas.microsoft.com/office/drawing/2014/main" id="{78A3D090-D35F-4929-8886-325DCF3A7BC3}"/>
              </a:ext>
              <a:ext uri="{C183D7F6-B498-43B3-948B-1728B52AA6E4}">
                <adec:decorative xmlns:adec="http://schemas.microsoft.com/office/drawing/2017/decorative" val="1"/>
              </a:ext>
            </a:extLst>
          </p:cNvPr>
          <p:cNvSpPr/>
          <p:nvPr/>
        </p:nvSpPr>
        <p:spPr bwMode="auto">
          <a:xfrm>
            <a:off x="8126105" y="2295921"/>
            <a:ext cx="3573180" cy="3329643"/>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Text Placeholder 7">
            <a:extLst>
              <a:ext uri="{FF2B5EF4-FFF2-40B4-BE49-F238E27FC236}">
                <a16:creationId xmlns:a16="http://schemas.microsoft.com/office/drawing/2014/main" id="{73D7CDAC-3602-4DB5-B969-91EE332723BB}"/>
              </a:ext>
            </a:extLst>
          </p:cNvPr>
          <p:cNvSpPr txBox="1">
            <a:spLocks/>
          </p:cNvSpPr>
          <p:nvPr/>
        </p:nvSpPr>
        <p:spPr>
          <a:xfrm>
            <a:off x="734862" y="4637355"/>
            <a:ext cx="3117592"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Gain central visibility, operations, and compliance</a:t>
            </a:r>
          </a:p>
        </p:txBody>
      </p:sp>
      <p:sp>
        <p:nvSpPr>
          <p:cNvPr id="125" name="Text Placeholder 7">
            <a:extLst>
              <a:ext uri="{FF2B5EF4-FFF2-40B4-BE49-F238E27FC236}">
                <a16:creationId xmlns:a16="http://schemas.microsoft.com/office/drawing/2014/main" id="{86436D47-0B75-409F-A4C5-58D503CE6AE3}"/>
              </a:ext>
            </a:extLst>
          </p:cNvPr>
          <p:cNvSpPr txBox="1">
            <a:spLocks/>
          </p:cNvSpPr>
          <p:nvPr/>
        </p:nvSpPr>
        <p:spPr>
          <a:xfrm>
            <a:off x="4656682"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Build Cloud native apps anywhere, at scale</a:t>
            </a:r>
          </a:p>
        </p:txBody>
      </p:sp>
      <p:sp>
        <p:nvSpPr>
          <p:cNvPr id="126" name="Text Placeholder 7">
            <a:extLst>
              <a:ext uri="{FF2B5EF4-FFF2-40B4-BE49-F238E27FC236}">
                <a16:creationId xmlns:a16="http://schemas.microsoft.com/office/drawing/2014/main" id="{37F62926-7747-4956-A3D0-CE282AA8E3B3}"/>
              </a:ext>
            </a:extLst>
          </p:cNvPr>
          <p:cNvSpPr txBox="1">
            <a:spLocks/>
          </p:cNvSpPr>
          <p:nvPr/>
        </p:nvSpPr>
        <p:spPr>
          <a:xfrm>
            <a:off x="8469938"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Run Azure</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services anywhere</a:t>
            </a:r>
          </a:p>
        </p:txBody>
      </p:sp>
      <p:pic>
        <p:nvPicPr>
          <p:cNvPr id="3" name="Graphic 2" descr="Azure Arc logo">
            <a:extLst>
              <a:ext uri="{FF2B5EF4-FFF2-40B4-BE49-F238E27FC236}">
                <a16:creationId xmlns:a16="http://schemas.microsoft.com/office/drawing/2014/main" id="{BA9AC7E5-36B3-4EF5-85E5-20ABEEF87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6313" y="496545"/>
            <a:ext cx="859304" cy="859304"/>
          </a:xfrm>
          <a:prstGeom prst="rect">
            <a:avLst/>
          </a:prstGeom>
        </p:spPr>
      </p:pic>
      <p:sp>
        <p:nvSpPr>
          <p:cNvPr id="2" name="Title 1">
            <a:extLst>
              <a:ext uri="{FF2B5EF4-FFF2-40B4-BE49-F238E27FC236}">
                <a16:creationId xmlns:a16="http://schemas.microsoft.com/office/drawing/2014/main" id="{A619C88F-CA7F-4240-935E-086C83FD1B8A}"/>
              </a:ext>
            </a:extLst>
          </p:cNvPr>
          <p:cNvSpPr>
            <a:spLocks noGrp="1"/>
          </p:cNvSpPr>
          <p:nvPr>
            <p:ph type="title"/>
          </p:nvPr>
        </p:nvSpPr>
        <p:spPr>
          <a:xfrm>
            <a:off x="1057992" y="626803"/>
            <a:ext cx="11018520" cy="664797"/>
          </a:xfrm>
        </p:spPr>
        <p:txBody>
          <a:bodyPr/>
          <a:lstStyle/>
          <a:p>
            <a:pPr marL="0" marR="0" lvl="0" indent="0" algn="ctr" defTabSz="932472" rtl="0" eaLnBrk="1" fontAlgn="base" latinLnBrk="0" hangingPunct="1">
              <a:lnSpc>
                <a:spcPct val="90000"/>
              </a:lnSpc>
              <a:spcBef>
                <a:spcPts val="600"/>
              </a:spcBef>
              <a:spcAft>
                <a:spcPts val="600"/>
              </a:spcAft>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Arc</a:t>
            </a:r>
            <a:endParaRPr lang="en-US" sz="4800"/>
          </a:p>
        </p:txBody>
      </p:sp>
      <p:sp>
        <p:nvSpPr>
          <p:cNvPr id="19" name="TextBox 18">
            <a:extLst>
              <a:ext uri="{FF2B5EF4-FFF2-40B4-BE49-F238E27FC236}">
                <a16:creationId xmlns:a16="http://schemas.microsoft.com/office/drawing/2014/main" id="{C0363C4E-8E5E-434E-B128-749478D0635C}"/>
              </a:ext>
            </a:extLst>
          </p:cNvPr>
          <p:cNvSpPr txBox="1"/>
          <p:nvPr/>
        </p:nvSpPr>
        <p:spPr>
          <a:xfrm>
            <a:off x="1501543" y="1510279"/>
            <a:ext cx="9253135" cy="75138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Extend Azure management and services anywhere</a:t>
            </a:r>
          </a:p>
        </p:txBody>
      </p:sp>
      <p:grpSp>
        <p:nvGrpSpPr>
          <p:cNvPr id="20" name="Group 19">
            <a:extLst>
              <a:ext uri="{FF2B5EF4-FFF2-40B4-BE49-F238E27FC236}">
                <a16:creationId xmlns:a16="http://schemas.microsoft.com/office/drawing/2014/main" id="{8FD56404-9CEF-4F24-A796-546843B0A703}"/>
              </a:ext>
            </a:extLst>
          </p:cNvPr>
          <p:cNvGrpSpPr/>
          <p:nvPr/>
        </p:nvGrpSpPr>
        <p:grpSpPr>
          <a:xfrm>
            <a:off x="919725" y="2771050"/>
            <a:ext cx="2727997" cy="1612797"/>
            <a:chOff x="930694" y="2293266"/>
            <a:chExt cx="2727997" cy="1612797"/>
          </a:xfrm>
        </p:grpSpPr>
        <p:grpSp>
          <p:nvGrpSpPr>
            <p:cNvPr id="21" name="Group 20">
              <a:extLst>
                <a:ext uri="{FF2B5EF4-FFF2-40B4-BE49-F238E27FC236}">
                  <a16:creationId xmlns:a16="http://schemas.microsoft.com/office/drawing/2014/main" id="{36428A0B-69BE-4B11-890C-D2AD73850E9F}"/>
                </a:ext>
              </a:extLst>
            </p:cNvPr>
            <p:cNvGrpSpPr/>
            <p:nvPr/>
          </p:nvGrpSpPr>
          <p:grpSpPr>
            <a:xfrm>
              <a:off x="1163631" y="2479127"/>
              <a:ext cx="2495060" cy="1261024"/>
              <a:chOff x="1147337" y="2070101"/>
              <a:chExt cx="2495060" cy="1182727"/>
            </a:xfrm>
          </p:grpSpPr>
          <p:sp>
            <p:nvSpPr>
              <p:cNvPr id="47" name="Rectangle 46">
                <a:extLst>
                  <a:ext uri="{FF2B5EF4-FFF2-40B4-BE49-F238E27FC236}">
                    <a16:creationId xmlns:a16="http://schemas.microsoft.com/office/drawing/2014/main" id="{E83E4781-7CAF-4C85-9C3F-F7D60C0395B2}"/>
                  </a:ext>
                </a:extLst>
              </p:cNvPr>
              <p:cNvSpPr/>
              <p:nvPr/>
            </p:nvSpPr>
            <p:spPr bwMode="auto">
              <a:xfrm>
                <a:off x="1147337" y="2070101"/>
                <a:ext cx="2495060" cy="589496"/>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01283B3-5DE5-46C1-BB42-E0432599363D}"/>
                  </a:ext>
                </a:extLst>
              </p:cNvPr>
              <p:cNvSpPr/>
              <p:nvPr/>
            </p:nvSpPr>
            <p:spPr bwMode="auto">
              <a:xfrm>
                <a:off x="1147337" y="2823547"/>
                <a:ext cx="2495060" cy="429281"/>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useBgFill="1">
          <p:nvSpPr>
            <p:cNvPr id="22" name="TextBox 21">
              <a:extLst>
                <a:ext uri="{FF2B5EF4-FFF2-40B4-BE49-F238E27FC236}">
                  <a16:creationId xmlns:a16="http://schemas.microsoft.com/office/drawing/2014/main" id="{21CBF317-20A9-49E1-8EF5-1C37D220A987}"/>
                </a:ext>
              </a:extLst>
            </p:cNvPr>
            <p:cNvSpPr txBox="1"/>
            <p:nvPr/>
          </p:nvSpPr>
          <p:spPr>
            <a:xfrm>
              <a:off x="2276079" y="2310209"/>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Multi-cloud</a:t>
              </a:r>
            </a:p>
          </p:txBody>
        </p:sp>
        <p:sp useBgFill="1">
          <p:nvSpPr>
            <p:cNvPr id="23" name="TextBox 22">
              <a:extLst>
                <a:ext uri="{FF2B5EF4-FFF2-40B4-BE49-F238E27FC236}">
                  <a16:creationId xmlns:a16="http://schemas.microsoft.com/office/drawing/2014/main" id="{2CEFFCAD-831E-4587-AA2A-2A2249543114}"/>
                </a:ext>
              </a:extLst>
            </p:cNvPr>
            <p:cNvSpPr txBox="1"/>
            <p:nvPr/>
          </p:nvSpPr>
          <p:spPr>
            <a:xfrm>
              <a:off x="2149079" y="3567509"/>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Datacenter &amp; hosted</a:t>
              </a:r>
            </a:p>
          </p:txBody>
        </p:sp>
        <p:grpSp>
          <p:nvGrpSpPr>
            <p:cNvPr id="24" name="Group 23">
              <a:extLst>
                <a:ext uri="{FF2B5EF4-FFF2-40B4-BE49-F238E27FC236}">
                  <a16:creationId xmlns:a16="http://schemas.microsoft.com/office/drawing/2014/main" id="{F16AFCBA-4441-4B0B-8456-42AF4CD56E88}"/>
                </a:ext>
              </a:extLst>
            </p:cNvPr>
            <p:cNvGrpSpPr/>
            <p:nvPr/>
          </p:nvGrpSpPr>
          <p:grpSpPr>
            <a:xfrm>
              <a:off x="1716688" y="2791063"/>
              <a:ext cx="1388947" cy="807973"/>
              <a:chOff x="1700394" y="2341905"/>
              <a:chExt cx="1388947" cy="807973"/>
            </a:xfrm>
          </p:grpSpPr>
          <p:pic>
            <p:nvPicPr>
              <p:cNvPr id="31" name="Graphic 30">
                <a:extLst>
                  <a:ext uri="{FF2B5EF4-FFF2-40B4-BE49-F238E27FC236}">
                    <a16:creationId xmlns:a16="http://schemas.microsoft.com/office/drawing/2014/main" id="{6A49A0FC-D4AF-4E12-A4ED-54AE728B1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0394" y="2348857"/>
                <a:ext cx="247970" cy="247969"/>
              </a:xfrm>
              <a:prstGeom prst="rect">
                <a:avLst/>
              </a:prstGeom>
            </p:spPr>
          </p:pic>
          <p:grpSp>
            <p:nvGrpSpPr>
              <p:cNvPr id="32" name="storage3" descr="storage">
                <a:extLst>
                  <a:ext uri="{FF2B5EF4-FFF2-40B4-BE49-F238E27FC236}">
                    <a16:creationId xmlns:a16="http://schemas.microsoft.com/office/drawing/2014/main" id="{D04ACB2B-A20C-4EF9-92B3-9B0F04410404}"/>
                  </a:ext>
                </a:extLst>
              </p:cNvPr>
              <p:cNvGrpSpPr/>
              <p:nvPr/>
            </p:nvGrpSpPr>
            <p:grpSpPr>
              <a:xfrm>
                <a:off x="2298699" y="2341905"/>
                <a:ext cx="197143" cy="261873"/>
                <a:chOff x="19547751" y="2337953"/>
                <a:chExt cx="652767" cy="867099"/>
              </a:xfrm>
            </p:grpSpPr>
            <p:sp>
              <p:nvSpPr>
                <p:cNvPr id="44" name="Freeform: Shape 43">
                  <a:extLst>
                    <a:ext uri="{FF2B5EF4-FFF2-40B4-BE49-F238E27FC236}">
                      <a16:creationId xmlns:a16="http://schemas.microsoft.com/office/drawing/2014/main" id="{138CCFCE-FF2E-40B6-A3AE-5CF9818302A8}"/>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26A45F2-781A-4C97-BEF7-05291E47323C}"/>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4A39E96-1E89-47C6-8EEF-AF8A79A2930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3" name="Kubernetes" descr="Kubernetes">
                <a:extLst>
                  <a:ext uri="{FF2B5EF4-FFF2-40B4-BE49-F238E27FC236}">
                    <a16:creationId xmlns:a16="http://schemas.microsoft.com/office/drawing/2014/main" id="{A729C793-E713-4D2D-AA55-F9CEA2FD19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6188" y="2351265"/>
                <a:ext cx="243153" cy="243153"/>
              </a:xfrm>
              <a:prstGeom prst="rect">
                <a:avLst/>
              </a:prstGeom>
            </p:spPr>
          </p:pic>
          <p:grpSp>
            <p:nvGrpSpPr>
              <p:cNvPr id="34" name="Group 33">
                <a:extLst>
                  <a:ext uri="{FF2B5EF4-FFF2-40B4-BE49-F238E27FC236}">
                    <a16:creationId xmlns:a16="http://schemas.microsoft.com/office/drawing/2014/main" id="{789FC758-55AC-49A2-B8BC-A77F475F3B10}"/>
                  </a:ext>
                </a:extLst>
              </p:cNvPr>
              <p:cNvGrpSpPr/>
              <p:nvPr/>
            </p:nvGrpSpPr>
            <p:grpSpPr>
              <a:xfrm>
                <a:off x="1700394" y="2888005"/>
                <a:ext cx="1388947" cy="261873"/>
                <a:chOff x="1721424" y="2341905"/>
                <a:chExt cx="1388947" cy="261873"/>
              </a:xfrm>
            </p:grpSpPr>
            <p:pic>
              <p:nvPicPr>
                <p:cNvPr id="38" name="Graphic 37">
                  <a:extLst>
                    <a:ext uri="{FF2B5EF4-FFF2-40B4-BE49-F238E27FC236}">
                      <a16:creationId xmlns:a16="http://schemas.microsoft.com/office/drawing/2014/main" id="{986F0D28-4A0A-4BE0-82BE-EFE1D554A4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1424" y="2348857"/>
                  <a:ext cx="247970" cy="247969"/>
                </a:xfrm>
                <a:prstGeom prst="rect">
                  <a:avLst/>
                </a:prstGeom>
              </p:spPr>
            </p:pic>
            <p:grpSp>
              <p:nvGrpSpPr>
                <p:cNvPr id="39" name="storage3" descr="storage">
                  <a:extLst>
                    <a:ext uri="{FF2B5EF4-FFF2-40B4-BE49-F238E27FC236}">
                      <a16:creationId xmlns:a16="http://schemas.microsoft.com/office/drawing/2014/main" id="{C6E5DF20-EFBB-4EA5-AFC9-31EEC0B98271}"/>
                    </a:ext>
                  </a:extLst>
                </p:cNvPr>
                <p:cNvGrpSpPr/>
                <p:nvPr/>
              </p:nvGrpSpPr>
              <p:grpSpPr>
                <a:xfrm>
                  <a:off x="2319729" y="2341905"/>
                  <a:ext cx="197143" cy="261873"/>
                  <a:chOff x="19547751" y="2337953"/>
                  <a:chExt cx="652767" cy="867099"/>
                </a:xfrm>
              </p:grpSpPr>
              <p:sp>
                <p:nvSpPr>
                  <p:cNvPr id="41" name="Freeform: Shape 40">
                    <a:extLst>
                      <a:ext uri="{FF2B5EF4-FFF2-40B4-BE49-F238E27FC236}">
                        <a16:creationId xmlns:a16="http://schemas.microsoft.com/office/drawing/2014/main" id="{2743A36F-819E-4D50-9AFC-B331023ECFDA}"/>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83280AB-3469-4929-B6A3-C871148DDE36}"/>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23BF4D5-ED29-4779-9E54-6868289D9A12}"/>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0" name="Kubernetes" descr="Kubernetes">
                  <a:extLst>
                    <a:ext uri="{FF2B5EF4-FFF2-40B4-BE49-F238E27FC236}">
                      <a16:creationId xmlns:a16="http://schemas.microsoft.com/office/drawing/2014/main" id="{B19B1289-0B87-41D9-A57F-625BFF006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7218" y="2351265"/>
                  <a:ext cx="243153" cy="243153"/>
                </a:xfrm>
                <a:prstGeom prst="rect">
                  <a:avLst/>
                </a:prstGeom>
              </p:spPr>
            </p:pic>
          </p:grpSp>
          <p:cxnSp>
            <p:nvCxnSpPr>
              <p:cNvPr id="35" name="Straight Connector 34">
                <a:extLst>
                  <a:ext uri="{FF2B5EF4-FFF2-40B4-BE49-F238E27FC236}">
                    <a16:creationId xmlns:a16="http://schemas.microsoft.com/office/drawing/2014/main" id="{DBDE8340-77E3-40D8-A180-0E9372D4CFCB}"/>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F992B5-81FB-4553-95FE-BEC6643F9FFF}"/>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592EBA-0BAB-4731-B62F-288D5D978072}"/>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B675C67C-373D-40DC-83BB-F7C3B8618C19}"/>
                </a:ext>
              </a:extLst>
            </p:cNvPr>
            <p:cNvPicPr>
              <a:picLocks noChangeAspect="1"/>
            </p:cNvPicPr>
            <p:nvPr/>
          </p:nvPicPr>
          <p:blipFill rotWithShape="1">
            <a:blip r:embed="rId9"/>
            <a:srcRect l="7868" t="75623" r="62322" b="1137"/>
            <a:stretch/>
          </p:blipFill>
          <p:spPr>
            <a:xfrm>
              <a:off x="930694" y="3352657"/>
              <a:ext cx="476250" cy="353606"/>
            </a:xfrm>
            <a:prstGeom prst="rect">
              <a:avLst/>
            </a:prstGeom>
            <a:solidFill>
              <a:schemeClr val="bg1"/>
            </a:solidFill>
          </p:spPr>
        </p:pic>
        <p:grpSp>
          <p:nvGrpSpPr>
            <p:cNvPr id="27" name="Group 26">
              <a:extLst>
                <a:ext uri="{FF2B5EF4-FFF2-40B4-BE49-F238E27FC236}">
                  <a16:creationId xmlns:a16="http://schemas.microsoft.com/office/drawing/2014/main" id="{81E5BCED-A742-470A-9377-351015659C57}"/>
                </a:ext>
              </a:extLst>
            </p:cNvPr>
            <p:cNvGrpSpPr/>
            <p:nvPr/>
          </p:nvGrpSpPr>
          <p:grpSpPr>
            <a:xfrm>
              <a:off x="1678698" y="2293266"/>
              <a:ext cx="575953" cy="290130"/>
              <a:chOff x="1419697" y="2812532"/>
              <a:chExt cx="1091632" cy="549900"/>
            </a:xfrm>
          </p:grpSpPr>
          <p:sp>
            <p:nvSpPr>
              <p:cNvPr id="28" name="cloud 4" descr="cloud">
                <a:extLst>
                  <a:ext uri="{FF2B5EF4-FFF2-40B4-BE49-F238E27FC236}">
                    <a16:creationId xmlns:a16="http://schemas.microsoft.com/office/drawing/2014/main" id="{A26D05DD-9532-455A-A3E4-96A19BB49C8C}"/>
                  </a:ext>
                </a:extLst>
              </p:cNvPr>
              <p:cNvSpPr>
                <a:spLocks noChangeAspect="1"/>
              </p:cNvSpPr>
              <p:nvPr/>
            </p:nvSpPr>
            <p:spPr bwMode="auto">
              <a:xfrm flipV="1">
                <a:off x="1419697" y="2812532"/>
                <a:ext cx="558499" cy="3078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cloud 4" descr="cloud">
                <a:extLst>
                  <a:ext uri="{FF2B5EF4-FFF2-40B4-BE49-F238E27FC236}">
                    <a16:creationId xmlns:a16="http://schemas.microsoft.com/office/drawing/2014/main" id="{161A5FC8-3B2C-45E4-8B68-BA345A069EC7}"/>
                  </a:ext>
                </a:extLst>
              </p:cNvPr>
              <p:cNvSpPr>
                <a:spLocks noChangeAspect="1"/>
              </p:cNvSpPr>
              <p:nvPr/>
            </p:nvSpPr>
            <p:spPr bwMode="auto">
              <a:xfrm flipV="1">
                <a:off x="2078600" y="2940283"/>
                <a:ext cx="432729"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cloud 4" descr="cloud">
                <a:extLst>
                  <a:ext uri="{FF2B5EF4-FFF2-40B4-BE49-F238E27FC236}">
                    <a16:creationId xmlns:a16="http://schemas.microsoft.com/office/drawing/2014/main" id="{2FBBC776-7456-475D-8935-6D5DDE4374C6}"/>
                  </a:ext>
                </a:extLst>
              </p:cNvPr>
              <p:cNvSpPr>
                <a:spLocks noChangeAspect="1"/>
              </p:cNvSpPr>
              <p:nvPr/>
            </p:nvSpPr>
            <p:spPr bwMode="auto">
              <a:xfrm flipV="1">
                <a:off x="1701951"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49" name="Group 48">
            <a:extLst>
              <a:ext uri="{FF2B5EF4-FFF2-40B4-BE49-F238E27FC236}">
                <a16:creationId xmlns:a16="http://schemas.microsoft.com/office/drawing/2014/main" id="{4B3F4F0A-B381-491D-9935-0E3F778A19FE}"/>
              </a:ext>
            </a:extLst>
          </p:cNvPr>
          <p:cNvGrpSpPr/>
          <p:nvPr/>
        </p:nvGrpSpPr>
        <p:grpSpPr>
          <a:xfrm>
            <a:off x="4928430" y="3154258"/>
            <a:ext cx="2362264" cy="830647"/>
            <a:chOff x="5155718" y="2572948"/>
            <a:chExt cx="2362264" cy="830647"/>
          </a:xfrm>
        </p:grpSpPr>
        <p:grpSp>
          <p:nvGrpSpPr>
            <p:cNvPr id="50" name="Group 49">
              <a:extLst>
                <a:ext uri="{FF2B5EF4-FFF2-40B4-BE49-F238E27FC236}">
                  <a16:creationId xmlns:a16="http://schemas.microsoft.com/office/drawing/2014/main" id="{495E305C-FE26-454F-84ED-6167CA53B780}"/>
                </a:ext>
              </a:extLst>
            </p:cNvPr>
            <p:cNvGrpSpPr/>
            <p:nvPr/>
          </p:nvGrpSpPr>
          <p:grpSpPr>
            <a:xfrm>
              <a:off x="5155718" y="2682058"/>
              <a:ext cx="2362264" cy="721537"/>
              <a:chOff x="4607560" y="2803716"/>
              <a:chExt cx="1880033" cy="574244"/>
            </a:xfrm>
          </p:grpSpPr>
          <p:grpSp>
            <p:nvGrpSpPr>
              <p:cNvPr id="52" name="Group 51">
                <a:extLst>
                  <a:ext uri="{FF2B5EF4-FFF2-40B4-BE49-F238E27FC236}">
                    <a16:creationId xmlns:a16="http://schemas.microsoft.com/office/drawing/2014/main" id="{22B5F0A0-03AD-4C58-ADC8-0DF40E968D66}"/>
                  </a:ext>
                </a:extLst>
              </p:cNvPr>
              <p:cNvGrpSpPr/>
              <p:nvPr/>
            </p:nvGrpSpPr>
            <p:grpSpPr>
              <a:xfrm>
                <a:off x="4836485" y="3049171"/>
                <a:ext cx="1267691" cy="83127"/>
                <a:chOff x="1558636" y="2758787"/>
                <a:chExt cx="1267691" cy="83127"/>
              </a:xfrm>
            </p:grpSpPr>
            <p:cxnSp>
              <p:nvCxnSpPr>
                <p:cNvPr id="75" name="Straight Connector 74">
                  <a:extLst>
                    <a:ext uri="{FF2B5EF4-FFF2-40B4-BE49-F238E27FC236}">
                      <a16:creationId xmlns:a16="http://schemas.microsoft.com/office/drawing/2014/main" id="{D779260D-AA0D-44C1-9A47-99B0379C4D16}"/>
                    </a:ext>
                  </a:extLst>
                </p:cNvPr>
                <p:cNvCxnSpPr>
                  <a:cxnSpLocks/>
                </p:cNvCxnSpPr>
                <p:nvPr/>
              </p:nvCxnSpPr>
              <p:spPr>
                <a:xfrm>
                  <a:off x="1558636" y="2800350"/>
                  <a:ext cx="1267691" cy="0"/>
                </a:xfrm>
                <a:prstGeom prst="lin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6" name="Rectangle 40">
                  <a:extLst>
                    <a:ext uri="{FF2B5EF4-FFF2-40B4-BE49-F238E27FC236}">
                      <a16:creationId xmlns:a16="http://schemas.microsoft.com/office/drawing/2014/main" id="{94E7AFFF-EDAF-4B82-BB53-7CDF1FE2BC6F}"/>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53" name="Oval 52">
                <a:extLst>
                  <a:ext uri="{FF2B5EF4-FFF2-40B4-BE49-F238E27FC236}">
                    <a16:creationId xmlns:a16="http://schemas.microsoft.com/office/drawing/2014/main" id="{DA2FE374-F85F-401C-BE44-CAF6BD1221A0}"/>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spreadsheet" descr="spreadsheet, data, paper, list">
                <a:extLst>
                  <a:ext uri="{FF2B5EF4-FFF2-40B4-BE49-F238E27FC236}">
                    <a16:creationId xmlns:a16="http://schemas.microsoft.com/office/drawing/2014/main" id="{CE01EBBF-3547-43A6-BA19-4ECEF78EEC12}"/>
                  </a:ext>
                </a:extLst>
              </p:cNvPr>
              <p:cNvGrpSpPr/>
              <p:nvPr/>
            </p:nvGrpSpPr>
            <p:grpSpPr>
              <a:xfrm>
                <a:off x="6223458" y="2922863"/>
                <a:ext cx="264135" cy="333644"/>
                <a:chOff x="6392789" y="3964742"/>
                <a:chExt cx="297505" cy="375795"/>
              </a:xfrm>
            </p:grpSpPr>
            <p:sp>
              <p:nvSpPr>
                <p:cNvPr id="67" name="Freeform: Shape 66">
                  <a:extLst>
                    <a:ext uri="{FF2B5EF4-FFF2-40B4-BE49-F238E27FC236}">
                      <a16:creationId xmlns:a16="http://schemas.microsoft.com/office/drawing/2014/main" id="{6AE5A5C9-35C2-4F92-BBF3-9D4CE0E0638F}"/>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97B3B83-CF64-4AB1-95D2-DFBF5C7B6D63}"/>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71C39DC-E208-4615-9BA3-0FF0653747BE}"/>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064D5CD1-AB7A-4552-9089-1F4AB0DCF027}"/>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FAFF597-DBEC-41A2-BDB8-9444B0F71F33}"/>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9668BA9-128A-46CF-8D91-D3DB19D6FAE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4A351-4B76-4F28-9967-F2272DD74968}"/>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B809CAE-1D72-4855-B426-FDC3ABA732C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code samples" descr="code samples">
                <a:extLst>
                  <a:ext uri="{FF2B5EF4-FFF2-40B4-BE49-F238E27FC236}">
                    <a16:creationId xmlns:a16="http://schemas.microsoft.com/office/drawing/2014/main" id="{77CE5323-5FD4-4C8D-9D72-3611955820B8}"/>
                  </a:ext>
                </a:extLst>
              </p:cNvPr>
              <p:cNvGrpSpPr/>
              <p:nvPr/>
            </p:nvGrpSpPr>
            <p:grpSpPr>
              <a:xfrm>
                <a:off x="5379789" y="3013129"/>
                <a:ext cx="393190" cy="198902"/>
                <a:chOff x="2548477" y="4015530"/>
                <a:chExt cx="500554" cy="253214"/>
              </a:xfrm>
            </p:grpSpPr>
            <p:sp>
              <p:nvSpPr>
                <p:cNvPr id="62" name="Freeform: Shape 61">
                  <a:extLst>
                    <a:ext uri="{FF2B5EF4-FFF2-40B4-BE49-F238E27FC236}">
                      <a16:creationId xmlns:a16="http://schemas.microsoft.com/office/drawing/2014/main" id="{F618E235-183C-458B-9993-F2FF875B236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70F87FE-5572-4A7F-93D6-9F45A8B0761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2300AAD-3F2A-4D71-A22A-D3956A4E91FC}"/>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B389DB8-2429-4BCC-970F-123835D590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B7CD7DC-9D8A-4F9C-8169-0264D29FF02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lobe" descr="globe, earth">
                <a:extLst>
                  <a:ext uri="{FF2B5EF4-FFF2-40B4-BE49-F238E27FC236}">
                    <a16:creationId xmlns:a16="http://schemas.microsoft.com/office/drawing/2014/main" id="{281CFB98-058C-4358-9869-EB288F9FC1E2}"/>
                  </a:ext>
                </a:extLst>
              </p:cNvPr>
              <p:cNvGrpSpPr/>
              <p:nvPr/>
            </p:nvGrpSpPr>
            <p:grpSpPr>
              <a:xfrm>
                <a:off x="4607560" y="2803716"/>
                <a:ext cx="574039" cy="574036"/>
                <a:chOff x="8617745" y="2840833"/>
                <a:chExt cx="896938" cy="896934"/>
              </a:xfrm>
            </p:grpSpPr>
            <p:sp>
              <p:nvSpPr>
                <p:cNvPr id="57" name="Oval 56">
                  <a:extLst>
                    <a:ext uri="{FF2B5EF4-FFF2-40B4-BE49-F238E27FC236}">
                      <a16:creationId xmlns:a16="http://schemas.microsoft.com/office/drawing/2014/main" id="{334F8774-1EF2-4DE4-8205-A4EB60B4C81C}"/>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Group 4">
                  <a:extLst>
                    <a:ext uri="{FF2B5EF4-FFF2-40B4-BE49-F238E27FC236}">
                      <a16:creationId xmlns:a16="http://schemas.microsoft.com/office/drawing/2014/main" id="{A231F22E-11E4-48F5-91D2-C894F9498A75}"/>
                    </a:ext>
                  </a:extLst>
                </p:cNvPr>
                <p:cNvGrpSpPr>
                  <a:grpSpLocks noChangeAspect="1"/>
                </p:cNvGrpSpPr>
                <p:nvPr/>
              </p:nvGrpSpPr>
              <p:grpSpPr bwMode="auto">
                <a:xfrm>
                  <a:off x="8617745" y="2840833"/>
                  <a:ext cx="896938" cy="896934"/>
                  <a:chOff x="2177" y="498"/>
                  <a:chExt cx="3324" cy="3324"/>
                </a:xfrm>
                <a:solidFill>
                  <a:srgbClr val="243A5E"/>
                </a:solidFill>
              </p:grpSpPr>
              <p:sp>
                <p:nvSpPr>
                  <p:cNvPr id="59" name="Freeform 5">
                    <a:extLst>
                      <a:ext uri="{FF2B5EF4-FFF2-40B4-BE49-F238E27FC236}">
                        <a16:creationId xmlns:a16="http://schemas.microsoft.com/office/drawing/2014/main" id="{FF375E61-F30B-43F4-9D1A-FB4A5C4DE8AE}"/>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630EA577-836B-481F-A6BD-0BBDAEAB373F}"/>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CE5B3B69-AFF4-47D9-83F4-0D4204F33E3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51" name="Kubernetes" descr="Kubernetes">
              <a:extLst>
                <a:ext uri="{FF2B5EF4-FFF2-40B4-BE49-F238E27FC236}">
                  <a16:creationId xmlns:a16="http://schemas.microsoft.com/office/drawing/2014/main" id="{C1AEF9E2-C701-4F2A-BD43-0CA306EC99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7718" y="2572948"/>
              <a:ext cx="352754" cy="352754"/>
            </a:xfrm>
            <a:prstGeom prst="rect">
              <a:avLst/>
            </a:prstGeom>
          </p:spPr>
        </p:pic>
      </p:grpSp>
      <p:grpSp>
        <p:nvGrpSpPr>
          <p:cNvPr id="77" name="Group 76">
            <a:extLst>
              <a:ext uri="{FF2B5EF4-FFF2-40B4-BE49-F238E27FC236}">
                <a16:creationId xmlns:a16="http://schemas.microsoft.com/office/drawing/2014/main" id="{D412F997-4EBB-4F42-9451-5B42B75299DE}"/>
              </a:ext>
            </a:extLst>
          </p:cNvPr>
          <p:cNvGrpSpPr/>
          <p:nvPr/>
        </p:nvGrpSpPr>
        <p:grpSpPr>
          <a:xfrm>
            <a:off x="9104815" y="2730494"/>
            <a:ext cx="1635184" cy="1492599"/>
            <a:chOff x="9333793" y="2297385"/>
            <a:chExt cx="1635184" cy="1492599"/>
          </a:xfrm>
        </p:grpSpPr>
        <p:sp>
          <p:nvSpPr>
            <p:cNvPr id="78" name="Oval 77">
              <a:extLst>
                <a:ext uri="{FF2B5EF4-FFF2-40B4-BE49-F238E27FC236}">
                  <a16:creationId xmlns:a16="http://schemas.microsoft.com/office/drawing/2014/main" id="{B492A7F1-CA11-4D39-8EC2-F1D479FA8F3D}"/>
                </a:ext>
              </a:extLst>
            </p:cNvPr>
            <p:cNvSpPr/>
            <p:nvPr/>
          </p:nvSpPr>
          <p:spPr bwMode="auto">
            <a:xfrm>
              <a:off x="9446536" y="2421529"/>
              <a:ext cx="1362075" cy="1362075"/>
            </a:xfrm>
            <a:prstGeom prst="ellips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79" name="Oval 78">
              <a:extLst>
                <a:ext uri="{FF2B5EF4-FFF2-40B4-BE49-F238E27FC236}">
                  <a16:creationId xmlns:a16="http://schemas.microsoft.com/office/drawing/2014/main" id="{C756E84B-506C-4D8D-ADCD-0BC97B5C07CA}"/>
                </a:ext>
              </a:extLst>
            </p:cNvPr>
            <p:cNvSpPr/>
            <p:nvPr/>
          </p:nvSpPr>
          <p:spPr bwMode="auto">
            <a:xfrm>
              <a:off x="9968793" y="2297385"/>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80" name="Oval 79">
              <a:extLst>
                <a:ext uri="{FF2B5EF4-FFF2-40B4-BE49-F238E27FC236}">
                  <a16:creationId xmlns:a16="http://schemas.microsoft.com/office/drawing/2014/main" id="{4ABDE915-DB11-4BDA-A278-7E36286A96D5}"/>
                </a:ext>
              </a:extLst>
            </p:cNvPr>
            <p:cNvSpPr/>
            <p:nvPr/>
          </p:nvSpPr>
          <p:spPr bwMode="auto">
            <a:xfrm>
              <a:off x="10651417" y="2770460"/>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E8EAAE54-FE31-41C6-94ED-A55CDE11F330}"/>
                </a:ext>
              </a:extLst>
            </p:cNvPr>
            <p:cNvGrpSpPr/>
            <p:nvPr/>
          </p:nvGrpSpPr>
          <p:grpSpPr>
            <a:xfrm>
              <a:off x="9846234" y="2765512"/>
              <a:ext cx="562678" cy="674109"/>
              <a:chOff x="9542399" y="2520950"/>
              <a:chExt cx="562678" cy="674109"/>
            </a:xfrm>
          </p:grpSpPr>
          <p:grpSp>
            <p:nvGrpSpPr>
              <p:cNvPr id="100" name="Group 99">
                <a:extLst>
                  <a:ext uri="{FF2B5EF4-FFF2-40B4-BE49-F238E27FC236}">
                    <a16:creationId xmlns:a16="http://schemas.microsoft.com/office/drawing/2014/main" id="{554341AF-648E-486A-91AF-627B07094A33}"/>
                  </a:ext>
                </a:extLst>
              </p:cNvPr>
              <p:cNvGrpSpPr/>
              <p:nvPr/>
            </p:nvGrpSpPr>
            <p:grpSpPr>
              <a:xfrm>
                <a:off x="9542399" y="2520950"/>
                <a:ext cx="562678" cy="283442"/>
                <a:chOff x="1419697" y="2812532"/>
                <a:chExt cx="1091633" cy="549900"/>
              </a:xfrm>
            </p:grpSpPr>
            <p:sp>
              <p:nvSpPr>
                <p:cNvPr id="118" name="cloud 4" descr="cloud">
                  <a:extLst>
                    <a:ext uri="{FF2B5EF4-FFF2-40B4-BE49-F238E27FC236}">
                      <a16:creationId xmlns:a16="http://schemas.microsoft.com/office/drawing/2014/main" id="{97A5E3D1-D325-4914-99CD-7347B43B147A}"/>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9" name="cloud 4" descr="cloud">
                  <a:extLst>
                    <a:ext uri="{FF2B5EF4-FFF2-40B4-BE49-F238E27FC236}">
                      <a16:creationId xmlns:a16="http://schemas.microsoft.com/office/drawing/2014/main" id="{FF7EE734-BB3D-4D7D-B8DF-B64BF76E308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0" name="cloud 4" descr="cloud">
                  <a:extLst>
                    <a:ext uri="{FF2B5EF4-FFF2-40B4-BE49-F238E27FC236}">
                      <a16:creationId xmlns:a16="http://schemas.microsoft.com/office/drawing/2014/main" id="{561C780D-416A-4EB4-8E84-013194B9A0C7}"/>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1" name="Group 100">
                <a:extLst>
                  <a:ext uri="{FF2B5EF4-FFF2-40B4-BE49-F238E27FC236}">
                    <a16:creationId xmlns:a16="http://schemas.microsoft.com/office/drawing/2014/main" id="{6A274DE6-CC95-40FF-BB09-F2A2E77AC722}"/>
                  </a:ext>
                </a:extLst>
              </p:cNvPr>
              <p:cNvGrpSpPr/>
              <p:nvPr/>
            </p:nvGrpSpPr>
            <p:grpSpPr>
              <a:xfrm>
                <a:off x="9562077" y="2746782"/>
                <a:ext cx="423298" cy="448277"/>
                <a:chOff x="6510727" y="4347819"/>
                <a:chExt cx="499674" cy="529160"/>
              </a:xfrm>
            </p:grpSpPr>
            <p:sp>
              <p:nvSpPr>
                <p:cNvPr id="102" name="Freeform: Shape 101">
                  <a:extLst>
                    <a:ext uri="{FF2B5EF4-FFF2-40B4-BE49-F238E27FC236}">
                      <a16:creationId xmlns:a16="http://schemas.microsoft.com/office/drawing/2014/main" id="{70D14597-6375-4033-B542-F4359EB693D8}"/>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4CD8F4E9-3D3E-45E1-9840-C17DFD41AD51}"/>
                    </a:ext>
                  </a:extLst>
                </p:cNvPr>
                <p:cNvGrpSpPr/>
                <p:nvPr/>
              </p:nvGrpSpPr>
              <p:grpSpPr>
                <a:xfrm>
                  <a:off x="6558486" y="4441365"/>
                  <a:ext cx="282496" cy="101334"/>
                  <a:chOff x="3292936" y="2556427"/>
                  <a:chExt cx="597929" cy="214484"/>
                </a:xfrm>
                <a:solidFill>
                  <a:schemeClr val="bg1"/>
                </a:solidFill>
              </p:grpSpPr>
              <p:sp useBgFill="1">
                <p:nvSpPr>
                  <p:cNvPr id="114" name="Rectangle 113">
                    <a:extLst>
                      <a:ext uri="{FF2B5EF4-FFF2-40B4-BE49-F238E27FC236}">
                        <a16:creationId xmlns:a16="http://schemas.microsoft.com/office/drawing/2014/main" id="{81EBC739-3DDD-4E39-BDB1-BE6B1DF2AE2C}"/>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5" name="Rectangle 114">
                    <a:extLst>
                      <a:ext uri="{FF2B5EF4-FFF2-40B4-BE49-F238E27FC236}">
                        <a16:creationId xmlns:a16="http://schemas.microsoft.com/office/drawing/2014/main" id="{01C4C849-060C-4EA2-81A1-2F0330E3BBCD}"/>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6" name="Rectangle 115">
                    <a:extLst>
                      <a:ext uri="{FF2B5EF4-FFF2-40B4-BE49-F238E27FC236}">
                        <a16:creationId xmlns:a16="http://schemas.microsoft.com/office/drawing/2014/main" id="{AD4983FD-0155-41E1-9100-85CED18D91E2}"/>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7" name="Rectangle 116">
                    <a:extLst>
                      <a:ext uri="{FF2B5EF4-FFF2-40B4-BE49-F238E27FC236}">
                        <a16:creationId xmlns:a16="http://schemas.microsoft.com/office/drawing/2014/main" id="{8C67FFE8-ACE8-499A-B952-BFD36B2120C3}"/>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106" name="Group 105">
                  <a:extLst>
                    <a:ext uri="{FF2B5EF4-FFF2-40B4-BE49-F238E27FC236}">
                      <a16:creationId xmlns:a16="http://schemas.microsoft.com/office/drawing/2014/main" id="{73904D11-5AB1-4862-BF5E-0932A1998CD2}"/>
                    </a:ext>
                  </a:extLst>
                </p:cNvPr>
                <p:cNvGrpSpPr/>
                <p:nvPr/>
              </p:nvGrpSpPr>
              <p:grpSpPr>
                <a:xfrm>
                  <a:off x="6558486" y="4576276"/>
                  <a:ext cx="282496" cy="101334"/>
                  <a:chOff x="3292936" y="2556427"/>
                  <a:chExt cx="597929" cy="214484"/>
                </a:xfrm>
                <a:solidFill>
                  <a:schemeClr val="bg1"/>
                </a:solidFill>
              </p:grpSpPr>
              <p:sp useBgFill="1">
                <p:nvSpPr>
                  <p:cNvPr id="110" name="Rectangle 109">
                    <a:extLst>
                      <a:ext uri="{FF2B5EF4-FFF2-40B4-BE49-F238E27FC236}">
                        <a16:creationId xmlns:a16="http://schemas.microsoft.com/office/drawing/2014/main" id="{CEFE5521-19CF-4CA3-AC09-EA29281E7F32}"/>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1" name="Rectangle 110">
                    <a:extLst>
                      <a:ext uri="{FF2B5EF4-FFF2-40B4-BE49-F238E27FC236}">
                        <a16:creationId xmlns:a16="http://schemas.microsoft.com/office/drawing/2014/main" id="{FCCAD899-9F3A-4FB5-9D8F-8F7D47D99829}"/>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2" name="Rectangle 111">
                    <a:extLst>
                      <a:ext uri="{FF2B5EF4-FFF2-40B4-BE49-F238E27FC236}">
                        <a16:creationId xmlns:a16="http://schemas.microsoft.com/office/drawing/2014/main" id="{A1AA9A01-CE04-4166-8586-60B41B02F5A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3" name="Rectangle 112">
                    <a:extLst>
                      <a:ext uri="{FF2B5EF4-FFF2-40B4-BE49-F238E27FC236}">
                        <a16:creationId xmlns:a16="http://schemas.microsoft.com/office/drawing/2014/main" id="{FD46D25F-A252-47B0-80B9-B71DCCA13A48}"/>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107" name="Rectangle 106">
                  <a:extLst>
                    <a:ext uri="{FF2B5EF4-FFF2-40B4-BE49-F238E27FC236}">
                      <a16:creationId xmlns:a16="http://schemas.microsoft.com/office/drawing/2014/main" id="{BFF55675-356D-4518-A203-E94EE387BD11}"/>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8" name="Rectangle 107">
                  <a:extLst>
                    <a:ext uri="{FF2B5EF4-FFF2-40B4-BE49-F238E27FC236}">
                      <a16:creationId xmlns:a16="http://schemas.microsoft.com/office/drawing/2014/main" id="{064D996D-F907-4357-A455-C868FDF0A2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9" name="Rectangle 108">
                  <a:extLst>
                    <a:ext uri="{FF2B5EF4-FFF2-40B4-BE49-F238E27FC236}">
                      <a16:creationId xmlns:a16="http://schemas.microsoft.com/office/drawing/2014/main" id="{7A078870-3381-439E-B49D-9B82D62B3DC5}"/>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82" name="Group 81">
              <a:extLst>
                <a:ext uri="{FF2B5EF4-FFF2-40B4-BE49-F238E27FC236}">
                  <a16:creationId xmlns:a16="http://schemas.microsoft.com/office/drawing/2014/main" id="{135BF0A4-C721-4F35-9B48-38009F051510}"/>
                </a:ext>
              </a:extLst>
            </p:cNvPr>
            <p:cNvGrpSpPr/>
            <p:nvPr/>
          </p:nvGrpSpPr>
          <p:grpSpPr>
            <a:xfrm>
              <a:off x="10450816" y="3472424"/>
              <a:ext cx="317560" cy="317560"/>
              <a:chOff x="9978965" y="3311263"/>
              <a:chExt cx="317560" cy="317560"/>
            </a:xfrm>
          </p:grpSpPr>
          <p:sp useBgFill="1">
            <p:nvSpPr>
              <p:cNvPr id="98" name="Oval 97">
                <a:extLst>
                  <a:ext uri="{FF2B5EF4-FFF2-40B4-BE49-F238E27FC236}">
                    <a16:creationId xmlns:a16="http://schemas.microsoft.com/office/drawing/2014/main" id="{AF74D8A5-25B1-4FCE-8C5D-F7BC23E2CDE8}"/>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9" name="Graphic 98">
                <a:extLst>
                  <a:ext uri="{FF2B5EF4-FFF2-40B4-BE49-F238E27FC236}">
                    <a16:creationId xmlns:a16="http://schemas.microsoft.com/office/drawing/2014/main" id="{0A15791B-47ED-4540-B6BE-023E664B0E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6141" y="3370345"/>
                <a:ext cx="204159" cy="204159"/>
              </a:xfrm>
              <a:prstGeom prst="rect">
                <a:avLst/>
              </a:prstGeom>
            </p:spPr>
          </p:pic>
        </p:grpSp>
        <p:grpSp>
          <p:nvGrpSpPr>
            <p:cNvPr id="83" name="Group 82">
              <a:extLst>
                <a:ext uri="{FF2B5EF4-FFF2-40B4-BE49-F238E27FC236}">
                  <a16:creationId xmlns:a16="http://schemas.microsoft.com/office/drawing/2014/main" id="{E3FC21F2-D4CC-4E88-A4DA-7C8DA9D14B08}"/>
                </a:ext>
              </a:extLst>
            </p:cNvPr>
            <p:cNvGrpSpPr/>
            <p:nvPr/>
          </p:nvGrpSpPr>
          <p:grpSpPr>
            <a:xfrm>
              <a:off x="9333793" y="2770460"/>
              <a:ext cx="317560" cy="317560"/>
              <a:chOff x="9109015" y="2269863"/>
              <a:chExt cx="317560" cy="317560"/>
            </a:xfrm>
          </p:grpSpPr>
          <p:sp useBgFill="1">
            <p:nvSpPr>
              <p:cNvPr id="94" name="Oval 93">
                <a:extLst>
                  <a:ext uri="{FF2B5EF4-FFF2-40B4-BE49-F238E27FC236}">
                    <a16:creationId xmlns:a16="http://schemas.microsoft.com/office/drawing/2014/main" id="{08F9148F-C9B2-44C8-9AEA-E385E681108F}"/>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7" name="Graphic 96">
                <a:extLst>
                  <a:ext uri="{FF2B5EF4-FFF2-40B4-BE49-F238E27FC236}">
                    <a16:creationId xmlns:a16="http://schemas.microsoft.com/office/drawing/2014/main" id="{08FB56E5-B25A-4E0F-97EC-AA331EC53C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8702" y="2309550"/>
                <a:ext cx="238186" cy="238186"/>
              </a:xfrm>
              <a:prstGeom prst="rect">
                <a:avLst/>
              </a:prstGeom>
            </p:spPr>
          </p:pic>
        </p:grpSp>
        <p:grpSp>
          <p:nvGrpSpPr>
            <p:cNvPr id="84" name="Group 83">
              <a:extLst>
                <a:ext uri="{FF2B5EF4-FFF2-40B4-BE49-F238E27FC236}">
                  <a16:creationId xmlns:a16="http://schemas.microsoft.com/office/drawing/2014/main" id="{C37D634F-60E2-47B6-A8E3-03C74432CA80}"/>
                </a:ext>
              </a:extLst>
            </p:cNvPr>
            <p:cNvGrpSpPr/>
            <p:nvPr/>
          </p:nvGrpSpPr>
          <p:grpSpPr>
            <a:xfrm>
              <a:off x="9537570" y="3472424"/>
              <a:ext cx="317560" cy="317560"/>
              <a:chOff x="8975665" y="2882638"/>
              <a:chExt cx="317560" cy="317560"/>
            </a:xfrm>
          </p:grpSpPr>
          <p:sp useBgFill="1">
            <p:nvSpPr>
              <p:cNvPr id="87" name="Oval 86">
                <a:extLst>
                  <a:ext uri="{FF2B5EF4-FFF2-40B4-BE49-F238E27FC236}">
                    <a16:creationId xmlns:a16="http://schemas.microsoft.com/office/drawing/2014/main" id="{CE6714CF-1270-4F46-BB2A-26A99B12B2AE}"/>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4E85C044-7C9D-425F-B860-83179B71CE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12971" y="2919944"/>
                <a:ext cx="242948" cy="242948"/>
              </a:xfrm>
              <a:prstGeom prst="rect">
                <a:avLst/>
              </a:prstGeom>
            </p:spPr>
          </p:pic>
        </p:grpSp>
        <p:pic>
          <p:nvPicPr>
            <p:cNvPr id="85" name="Graphic 84">
              <a:extLst>
                <a:ext uri="{FF2B5EF4-FFF2-40B4-BE49-F238E27FC236}">
                  <a16:creationId xmlns:a16="http://schemas.microsoft.com/office/drawing/2014/main" id="{ABA0390F-3FA1-4D18-92DC-B4211A25F7A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1888" y="2330480"/>
              <a:ext cx="251370" cy="251370"/>
            </a:xfrm>
            <a:prstGeom prst="rect">
              <a:avLst/>
            </a:prstGeom>
          </p:spPr>
        </p:pic>
        <p:pic>
          <p:nvPicPr>
            <p:cNvPr id="86" name="Kubernetes" descr="Kubernetes">
              <a:extLst>
                <a:ext uri="{FF2B5EF4-FFF2-40B4-BE49-F238E27FC236}">
                  <a16:creationId xmlns:a16="http://schemas.microsoft.com/office/drawing/2014/main" id="{4ADEF16F-27EA-4711-946A-7E93BBA6C9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3197" y="2802240"/>
              <a:ext cx="254000" cy="254000"/>
            </a:xfrm>
            <a:prstGeom prst="rect">
              <a:avLst/>
            </a:prstGeom>
          </p:spPr>
        </p:pic>
      </p:grpSp>
    </p:spTree>
    <p:extLst>
      <p:ext uri="{BB962C8B-B14F-4D97-AF65-F5344CB8AC3E}">
        <p14:creationId xmlns:p14="http://schemas.microsoft.com/office/powerpoint/2010/main" val="2639301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81681" y="2127994"/>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110799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VMs (Linux/Windows) running on-premises. The VMs consist of file servers, SQL instances, web servers and backend servers. You as a partner have been brought in to conduct an analysis of the infrastructure, execute the migration and implement Azure Sentinel as a SIEM solution using a unified operations strategy.</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697457"/>
          </a:xfrm>
        </p:spPr>
        <p:txBody>
          <a:bodyPr/>
          <a:lstStyle/>
          <a:p>
            <a:pPr defTabSz="914016">
              <a:defRPr/>
            </a:pPr>
            <a:r>
              <a:rPr lang="en-US" sz="3200" spc="-50"/>
              <a:t>Example: Azure Arc Partner </a:t>
            </a:r>
            <a:r>
              <a:rPr lang="en-US" sz="3200" spc="-50">
                <a:latin typeface="Segoe UI Semibold"/>
              </a:rPr>
              <a:t>Opportunity – Migration</a:t>
            </a: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84" name="Rectangle 83">
            <a:extLst>
              <a:ext uri="{FF2B5EF4-FFF2-40B4-BE49-F238E27FC236}">
                <a16:creationId xmlns:a16="http://schemas.microsoft.com/office/drawing/2014/main" id="{67CF93D4-5003-4A73-A915-7F54DC0052B8}"/>
              </a:ext>
            </a:extLst>
          </p:cNvPr>
          <p:cNvSpPr/>
          <p:nvPr/>
        </p:nvSpPr>
        <p:spPr>
          <a:xfrm>
            <a:off x="2001945" y="3337391"/>
            <a:ext cx="2448940"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100 x On-Premises VMs</a:t>
            </a:r>
          </a:p>
        </p:txBody>
      </p:sp>
      <p:grpSp>
        <p:nvGrpSpPr>
          <p:cNvPr id="127" name="Group 126">
            <a:extLst>
              <a:ext uri="{FF2B5EF4-FFF2-40B4-BE49-F238E27FC236}">
                <a16:creationId xmlns:a16="http://schemas.microsoft.com/office/drawing/2014/main" id="{0BAB3C71-C0E0-4DBC-9468-935CD3BE7E49}"/>
              </a:ext>
            </a:extLst>
          </p:cNvPr>
          <p:cNvGrpSpPr/>
          <p:nvPr/>
        </p:nvGrpSpPr>
        <p:grpSpPr>
          <a:xfrm>
            <a:off x="8358585" y="5565401"/>
            <a:ext cx="2011680" cy="365760"/>
            <a:chOff x="8561608" y="2785729"/>
            <a:chExt cx="1405900" cy="265698"/>
          </a:xfrm>
        </p:grpSpPr>
        <p:pic>
          <p:nvPicPr>
            <p:cNvPr id="128" name="Picture 127" descr="A picture containing drawing&#10;&#10;Description automatically generated">
              <a:extLst>
                <a:ext uri="{FF2B5EF4-FFF2-40B4-BE49-F238E27FC236}">
                  <a16:creationId xmlns:a16="http://schemas.microsoft.com/office/drawing/2014/main" id="{7256D8B3-C3E9-4714-A590-B7E938E99158}"/>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9" name="Picture 128" descr="A picture containing drawing&#10;&#10;Description automatically generated">
              <a:extLst>
                <a:ext uri="{FF2B5EF4-FFF2-40B4-BE49-F238E27FC236}">
                  <a16:creationId xmlns:a16="http://schemas.microsoft.com/office/drawing/2014/main" id="{CD1859FF-B874-41DA-B8AB-C5D98A72C5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17" name="Group 16">
            <a:extLst>
              <a:ext uri="{FF2B5EF4-FFF2-40B4-BE49-F238E27FC236}">
                <a16:creationId xmlns:a16="http://schemas.microsoft.com/office/drawing/2014/main" id="{1A3585E0-E7EF-48D6-AC1A-CB4CD472C460}"/>
              </a:ext>
            </a:extLst>
          </p:cNvPr>
          <p:cNvGrpSpPr/>
          <p:nvPr/>
        </p:nvGrpSpPr>
        <p:grpSpPr>
          <a:xfrm>
            <a:off x="1421330" y="3874322"/>
            <a:ext cx="1651044" cy="1526622"/>
            <a:chOff x="1222999" y="3489075"/>
            <a:chExt cx="1651044" cy="1526622"/>
          </a:xfrm>
        </p:grpSpPr>
        <p:pic>
          <p:nvPicPr>
            <p:cNvPr id="101" name="Graphic 100">
              <a:extLst>
                <a:ext uri="{FF2B5EF4-FFF2-40B4-BE49-F238E27FC236}">
                  <a16:creationId xmlns:a16="http://schemas.microsoft.com/office/drawing/2014/main" id="{6A74616D-C7D7-416D-A4B9-DF2612FDE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558497"/>
              <a:ext cx="457200" cy="457200"/>
            </a:xfrm>
            <a:prstGeom prst="rect">
              <a:avLst/>
            </a:prstGeom>
          </p:spPr>
        </p:pic>
        <p:pic>
          <p:nvPicPr>
            <p:cNvPr id="107" name="Graphic 106">
              <a:extLst>
                <a:ext uri="{FF2B5EF4-FFF2-40B4-BE49-F238E27FC236}">
                  <a16:creationId xmlns:a16="http://schemas.microsoft.com/office/drawing/2014/main" id="{F7131682-4AAC-4D48-85F1-0D677D951A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023786"/>
              <a:ext cx="457200" cy="457200"/>
            </a:xfrm>
            <a:prstGeom prst="rect">
              <a:avLst/>
            </a:prstGeom>
          </p:spPr>
        </p:pic>
        <p:pic>
          <p:nvPicPr>
            <p:cNvPr id="111" name="Graphic 110">
              <a:extLst>
                <a:ext uri="{FF2B5EF4-FFF2-40B4-BE49-F238E27FC236}">
                  <a16:creationId xmlns:a16="http://schemas.microsoft.com/office/drawing/2014/main" id="{38A97699-EA71-4E0A-A71E-73DB20247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3489075"/>
              <a:ext cx="457200" cy="457200"/>
            </a:xfrm>
            <a:prstGeom prst="rect">
              <a:avLst/>
            </a:prstGeom>
          </p:spPr>
        </p:pic>
        <p:pic>
          <p:nvPicPr>
            <p:cNvPr id="131" name="Graphic 130">
              <a:extLst>
                <a:ext uri="{FF2B5EF4-FFF2-40B4-BE49-F238E27FC236}">
                  <a16:creationId xmlns:a16="http://schemas.microsoft.com/office/drawing/2014/main" id="{B1D6FC58-3D04-40DE-803C-6867764F66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558497"/>
              <a:ext cx="457200" cy="457200"/>
            </a:xfrm>
            <a:prstGeom prst="rect">
              <a:avLst/>
            </a:prstGeom>
          </p:spPr>
        </p:pic>
        <p:pic>
          <p:nvPicPr>
            <p:cNvPr id="132" name="Graphic 131">
              <a:extLst>
                <a:ext uri="{FF2B5EF4-FFF2-40B4-BE49-F238E27FC236}">
                  <a16:creationId xmlns:a16="http://schemas.microsoft.com/office/drawing/2014/main" id="{7A1BE386-92EB-448C-AC1C-E5C1C57462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558497"/>
              <a:ext cx="457200" cy="457200"/>
            </a:xfrm>
            <a:prstGeom prst="rect">
              <a:avLst/>
            </a:prstGeom>
          </p:spPr>
        </p:pic>
        <p:pic>
          <p:nvPicPr>
            <p:cNvPr id="133" name="Graphic 132">
              <a:extLst>
                <a:ext uri="{FF2B5EF4-FFF2-40B4-BE49-F238E27FC236}">
                  <a16:creationId xmlns:a16="http://schemas.microsoft.com/office/drawing/2014/main" id="{BB478DB5-7B37-4FA5-8849-C0F44E0B14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023786"/>
              <a:ext cx="457200" cy="457200"/>
            </a:xfrm>
            <a:prstGeom prst="rect">
              <a:avLst/>
            </a:prstGeom>
          </p:spPr>
        </p:pic>
        <p:pic>
          <p:nvPicPr>
            <p:cNvPr id="134" name="Graphic 133">
              <a:extLst>
                <a:ext uri="{FF2B5EF4-FFF2-40B4-BE49-F238E27FC236}">
                  <a16:creationId xmlns:a16="http://schemas.microsoft.com/office/drawing/2014/main" id="{552830CE-A1E0-4775-BE21-5D10DB46C2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023786"/>
              <a:ext cx="457200" cy="457200"/>
            </a:xfrm>
            <a:prstGeom prst="rect">
              <a:avLst/>
            </a:prstGeom>
          </p:spPr>
        </p:pic>
        <p:pic>
          <p:nvPicPr>
            <p:cNvPr id="135" name="Graphic 134">
              <a:extLst>
                <a:ext uri="{FF2B5EF4-FFF2-40B4-BE49-F238E27FC236}">
                  <a16:creationId xmlns:a16="http://schemas.microsoft.com/office/drawing/2014/main" id="{C14A44D7-83C1-4A79-99CD-CDBD105121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3489075"/>
              <a:ext cx="457200" cy="457200"/>
            </a:xfrm>
            <a:prstGeom prst="rect">
              <a:avLst/>
            </a:prstGeom>
          </p:spPr>
        </p:pic>
        <p:pic>
          <p:nvPicPr>
            <p:cNvPr id="136" name="Graphic 135">
              <a:extLst>
                <a:ext uri="{FF2B5EF4-FFF2-40B4-BE49-F238E27FC236}">
                  <a16:creationId xmlns:a16="http://schemas.microsoft.com/office/drawing/2014/main" id="{E7A12743-F171-4E82-B89C-AA428F5E08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3489075"/>
              <a:ext cx="457200" cy="457200"/>
            </a:xfrm>
            <a:prstGeom prst="rect">
              <a:avLst/>
            </a:prstGeom>
          </p:spPr>
        </p:pic>
      </p:grpSp>
      <p:sp>
        <p:nvSpPr>
          <p:cNvPr id="137" name="Rectangle 136">
            <a:extLst>
              <a:ext uri="{FF2B5EF4-FFF2-40B4-BE49-F238E27FC236}">
                <a16:creationId xmlns:a16="http://schemas.microsoft.com/office/drawing/2014/main" id="{DCDB3012-554C-424E-A53E-572D8B282703}"/>
              </a:ext>
            </a:extLst>
          </p:cNvPr>
          <p:cNvSpPr/>
          <p:nvPr/>
        </p:nvSpPr>
        <p:spPr>
          <a:xfrm>
            <a:off x="2086385" y="3333222"/>
            <a:ext cx="2355966"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On-Premises VMs</a:t>
            </a:r>
          </a:p>
        </p:txBody>
      </p:sp>
      <p:sp>
        <p:nvSpPr>
          <p:cNvPr id="139" name="Rectangle 138">
            <a:extLst>
              <a:ext uri="{FF2B5EF4-FFF2-40B4-BE49-F238E27FC236}">
                <a16:creationId xmlns:a16="http://schemas.microsoft.com/office/drawing/2014/main" id="{E2A322FB-D1E6-4F04-9ACE-9EC7952EEC74}"/>
              </a:ext>
            </a:extLst>
          </p:cNvPr>
          <p:cNvSpPr/>
          <p:nvPr/>
        </p:nvSpPr>
        <p:spPr>
          <a:xfrm>
            <a:off x="8550326" y="3333221"/>
            <a:ext cx="1628203"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a:t>
            </a:r>
          </a:p>
        </p:txBody>
      </p:sp>
      <p:cxnSp>
        <p:nvCxnSpPr>
          <p:cNvPr id="141" name="Straight Connector 140">
            <a:extLst>
              <a:ext uri="{FF2B5EF4-FFF2-40B4-BE49-F238E27FC236}">
                <a16:creationId xmlns:a16="http://schemas.microsoft.com/office/drawing/2014/main" id="{6799C401-19EE-40A1-9AA4-1E9AD7B0ECDB}"/>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142" name="TextBox 141">
            <a:extLst>
              <a:ext uri="{FF2B5EF4-FFF2-40B4-BE49-F238E27FC236}">
                <a16:creationId xmlns:a16="http://schemas.microsoft.com/office/drawing/2014/main" id="{00244A23-6EBA-4EFA-B5A3-9F63D75DA204}"/>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Lst>
          </p:cNvPr>
          <p:cNvSpPr/>
          <p:nvPr/>
        </p:nvSpPr>
        <p:spPr>
          <a:xfrm>
            <a:off x="7973259" y="3333221"/>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Lst>
          </p:cNvPr>
          <p:cNvGrpSpPr/>
          <p:nvPr/>
        </p:nvGrpSpPr>
        <p:grpSpPr>
          <a:xfrm>
            <a:off x="3224233" y="3874322"/>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Lst>
          </p:cNvPr>
          <p:cNvGrpSpPr/>
          <p:nvPr/>
        </p:nvGrpSpPr>
        <p:grpSpPr>
          <a:xfrm>
            <a:off x="1520859" y="3891041"/>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sp>
        <p:nvSpPr>
          <p:cNvPr id="151" name="Rectangle 150">
            <a:extLst>
              <a:ext uri="{FF2B5EF4-FFF2-40B4-BE49-F238E27FC236}">
                <a16:creationId xmlns:a16="http://schemas.microsoft.com/office/drawing/2014/main" id="{87C4FF21-1A6E-4E37-A72A-3C1DDE14C7B3}"/>
              </a:ext>
            </a:extLst>
          </p:cNvPr>
          <p:cNvSpPr/>
          <p:nvPr/>
        </p:nvSpPr>
        <p:spPr>
          <a:xfrm>
            <a:off x="1463907" y="3305015"/>
            <a:ext cx="3600922" cy="30777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50 x Azure Arc enabled Servers</a:t>
            </a:r>
          </a:p>
        </p:txBody>
      </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61358" y="2531992"/>
              <a:ext cx="457200" cy="457200"/>
            </a:xfrm>
            <a:prstGeom prst="rect">
              <a:avLst/>
            </a:prstGeom>
          </p:spPr>
        </p:pic>
      </p:grpSp>
      <p:sp>
        <p:nvSpPr>
          <p:cNvPr id="169" name="TextBox 168">
            <a:extLst>
              <a:ext uri="{FF2B5EF4-FFF2-40B4-BE49-F238E27FC236}">
                <a16:creationId xmlns:a16="http://schemas.microsoft.com/office/drawing/2014/main" id="{A44F0537-C1A5-416F-8E9B-51BBE3442D3A}"/>
              </a:ext>
            </a:extLst>
          </p:cNvPr>
          <p:cNvSpPr txBox="1"/>
          <p:nvPr/>
        </p:nvSpPr>
        <p:spPr>
          <a:xfrm>
            <a:off x="3660232" y="2691148"/>
            <a:ext cx="2312775" cy="600164"/>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a:t>
            </a:r>
            <a:r>
              <a:rPr lang="en-US" sz="1100" spc="-50">
                <a:ln w="3175">
                  <a:noFill/>
                </a:ln>
                <a:solidFill>
                  <a:srgbClr val="9BF00B"/>
                </a:solidFill>
                <a:latin typeface="Segoe UI Semibold"/>
                <a:cs typeface="Segoe UI" pitchFamily="34" charset="0"/>
              </a:rPr>
              <a:t> </a:t>
            </a: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Azure Arc enabled server/month per Guest Config Policy</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 Sentinel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grpSp>
        <p:nvGrpSpPr>
          <p:cNvPr id="170" name="Group 169">
            <a:extLst>
              <a:ext uri="{FF2B5EF4-FFF2-40B4-BE49-F238E27FC236}">
                <a16:creationId xmlns:a16="http://schemas.microsoft.com/office/drawing/2014/main" id="{B3786194-E3D5-4D87-91B7-1761F32FC246}"/>
              </a:ext>
            </a:extLst>
          </p:cNvPr>
          <p:cNvGrpSpPr/>
          <p:nvPr/>
        </p:nvGrpSpPr>
        <p:grpSpPr>
          <a:xfrm>
            <a:off x="9019014" y="2186772"/>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73" name="Rectangle 172">
            <a:extLst>
              <a:ext uri="{FF2B5EF4-FFF2-40B4-BE49-F238E27FC236}">
                <a16:creationId xmlns:a16="http://schemas.microsoft.com/office/drawing/2014/main" id="{75684C89-8A84-41BE-AF23-29335B345477}"/>
              </a:ext>
            </a:extLst>
          </p:cNvPr>
          <p:cNvSpPr/>
          <p:nvPr/>
        </p:nvSpPr>
        <p:spPr>
          <a:xfrm>
            <a:off x="1321785" y="3334818"/>
            <a:ext cx="3885166" cy="246221"/>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50 x Azure Arc enabled Servers + Sentinel</a:t>
            </a:r>
          </a:p>
        </p:txBody>
      </p:sp>
      <p:pic>
        <p:nvPicPr>
          <p:cNvPr id="174" name="Graphic 173">
            <a:extLst>
              <a:ext uri="{FF2B5EF4-FFF2-40B4-BE49-F238E27FC236}">
                <a16:creationId xmlns:a16="http://schemas.microsoft.com/office/drawing/2014/main" id="{680A3A04-51A4-43AB-8B1E-CDBFE677E5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79462" y="4379811"/>
            <a:ext cx="457200" cy="457200"/>
          </a:xfrm>
          <a:prstGeom prst="rect">
            <a:avLst/>
          </a:prstGeom>
        </p:spPr>
      </p:pic>
      <p:sp>
        <p:nvSpPr>
          <p:cNvPr id="65" name="TextBox 64">
            <a:extLst>
              <a:ext uri="{FF2B5EF4-FFF2-40B4-BE49-F238E27FC236}">
                <a16:creationId xmlns:a16="http://schemas.microsoft.com/office/drawing/2014/main" id="{80BEAF31-7480-493F-85E7-20407098C3AE}"/>
              </a:ext>
            </a:extLst>
          </p:cNvPr>
          <p:cNvSpPr txBox="1"/>
          <p:nvPr/>
        </p:nvSpPr>
        <p:spPr>
          <a:xfrm>
            <a:off x="5521422" y="3695314"/>
            <a:ext cx="205542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PS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66" name="TextBox 65">
            <a:extLst>
              <a:ext uri="{FF2B5EF4-FFF2-40B4-BE49-F238E27FC236}">
                <a16:creationId xmlns:a16="http://schemas.microsoft.com/office/drawing/2014/main" id="{420A4DF0-A502-4931-BEAF-0B711E55C26A}"/>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Sentinel $</a:t>
            </a:r>
          </a:p>
        </p:txBody>
      </p:sp>
    </p:spTree>
    <p:extLst>
      <p:ext uri="{BB962C8B-B14F-4D97-AF65-F5344CB8AC3E}">
        <p14:creationId xmlns:p14="http://schemas.microsoft.com/office/powerpoint/2010/main" val="423842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0052 2.59259E-6 L 0.43841 -0.00602 " pathEditMode="relative" rAng="0" ptsTypes="AA">
                                      <p:cBhvr>
                                        <p:cTn id="6" dur="2000" fill="hold"/>
                                        <p:tgtEl>
                                          <p:spTgt spid="16"/>
                                        </p:tgtEl>
                                        <p:attrNameLst>
                                          <p:attrName>ppt_x</p:attrName>
                                          <p:attrName>ppt_y</p:attrName>
                                        </p:attrNameLst>
                                      </p:cBhvr>
                                      <p:rCtr x="21888" y="-301"/>
                                    </p:animMotion>
                                  </p:childTnLst>
                                </p:cTn>
                              </p:par>
                              <p:par>
                                <p:cTn id="7" presetID="63" presetClass="path" presetSubtype="0" accel="50000" decel="50000" fill="hold" nodeType="withEffect">
                                  <p:stCondLst>
                                    <p:cond delay="0"/>
                                  </p:stCondLst>
                                  <p:childTnLst>
                                    <p:animMotion origin="layout" path="M -4.79167E-6 2.59259E-6 L 0.08021 0.00092 " pathEditMode="relative" rAng="0" ptsTypes="AA">
                                      <p:cBhvr>
                                        <p:cTn id="8" dur="2000" fill="hold"/>
                                        <p:tgtEl>
                                          <p:spTgt spid="17"/>
                                        </p:tgtEl>
                                        <p:attrNameLst>
                                          <p:attrName>ppt_x</p:attrName>
                                          <p:attrName>ppt_y</p:attrName>
                                        </p:attrNameLst>
                                      </p:cBhvr>
                                      <p:rCtr x="4010" y="46"/>
                                    </p:animMotion>
                                  </p:childTnLst>
                                </p:cTn>
                              </p:par>
                              <p:par>
                                <p:cTn id="9" presetID="10" presetClass="entr" presetSubtype="0" fill="hold" grpId="0" nodeType="with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fade">
                                      <p:cBhvr>
                                        <p:cTn id="11" dur="300"/>
                                        <p:tgtEl>
                                          <p:spTgt spid="142"/>
                                        </p:tgtEl>
                                      </p:cBhvr>
                                    </p:animEffect>
                                  </p:childTnLst>
                                </p:cTn>
                              </p:par>
                              <p:par>
                                <p:cTn id="12" presetID="10"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animEffect transition="in" filter="fade">
                                      <p:cBhvr>
                                        <p:cTn id="14" dur="300"/>
                                        <p:tgtEl>
                                          <p:spTgt spid="14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3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300"/>
                                        <p:tgtEl>
                                          <p:spTgt spid="138"/>
                                        </p:tgtEl>
                                      </p:cBhvr>
                                    </p:animEffect>
                                  </p:childTnLst>
                                </p:cTn>
                              </p:par>
                              <p:par>
                                <p:cTn id="21" presetID="10"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300"/>
                                        <p:tgtEl>
                                          <p:spTgt spid="12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300"/>
                                        <p:tgtEl>
                                          <p:spTgt spid="139"/>
                                        </p:tgtEl>
                                      </p:cBhvr>
                                    </p:animEffect>
                                  </p:childTnLst>
                                </p:cTn>
                              </p:par>
                              <p:par>
                                <p:cTn id="28" presetID="10" presetClass="exit" presetSubtype="0" fill="hold" grpId="0" nodeType="withEffect">
                                  <p:stCondLst>
                                    <p:cond delay="0"/>
                                  </p:stCondLst>
                                  <p:childTnLst>
                                    <p:animEffect transition="out" filter="fade">
                                      <p:cBhvr>
                                        <p:cTn id="29" dur="300"/>
                                        <p:tgtEl>
                                          <p:spTgt spid="84"/>
                                        </p:tgtEl>
                                      </p:cBhvr>
                                    </p:animEffect>
                                    <p:set>
                                      <p:cBhvr>
                                        <p:cTn id="30" dur="1" fill="hold">
                                          <p:stCondLst>
                                            <p:cond delay="299"/>
                                          </p:stCondLst>
                                        </p:cTn>
                                        <p:tgtEl>
                                          <p:spTgt spid="8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fade">
                                      <p:cBhvr>
                                        <p:cTn id="33" dur="300"/>
                                        <p:tgtEl>
                                          <p:spTgt spid="1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300"/>
                                        <p:tgtEl>
                                          <p:spTgt spid="139"/>
                                        </p:tgtEl>
                                      </p:cBhvr>
                                    </p:animEffect>
                                    <p:set>
                                      <p:cBhvr>
                                        <p:cTn id="38" dur="1" fill="hold">
                                          <p:stCondLst>
                                            <p:cond delay="299"/>
                                          </p:stCondLst>
                                        </p:cTn>
                                        <p:tgtEl>
                                          <p:spTgt spid="139"/>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300"/>
                                        <p:tgtEl>
                                          <p:spTgt spid="1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3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3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3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300"/>
                                        <p:tgtEl>
                                          <p:spTgt spid="17"/>
                                        </p:tgtEl>
                                      </p:cBhvr>
                                    </p:animEffect>
                                    <p:set>
                                      <p:cBhvr>
                                        <p:cTn id="55" dur="1" fill="hold">
                                          <p:stCondLst>
                                            <p:cond delay="299"/>
                                          </p:stCondLst>
                                        </p:cTn>
                                        <p:tgtEl>
                                          <p:spTgt spid="17"/>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3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fade">
                                      <p:cBhvr>
                                        <p:cTn id="61" dur="300"/>
                                        <p:tgtEl>
                                          <p:spTgt spid="151"/>
                                        </p:tgtEl>
                                      </p:cBhvr>
                                    </p:animEffect>
                                  </p:childTnLst>
                                </p:cTn>
                              </p:par>
                              <p:par>
                                <p:cTn id="62" presetID="10" presetClass="entr" presetSubtype="0" fill="hold" nodeType="with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300"/>
                                        <p:tgtEl>
                                          <p:spTgt spid="152"/>
                                        </p:tgtEl>
                                      </p:cBhvr>
                                    </p:animEffect>
                                  </p:childTnLst>
                                </p:cTn>
                              </p:par>
                              <p:par>
                                <p:cTn id="65" presetID="10" presetClass="exit" presetSubtype="0" fill="hold" grpId="1" nodeType="withEffect">
                                  <p:stCondLst>
                                    <p:cond delay="0"/>
                                  </p:stCondLst>
                                  <p:childTnLst>
                                    <p:animEffect transition="out" filter="fade">
                                      <p:cBhvr>
                                        <p:cTn id="66" dur="300"/>
                                        <p:tgtEl>
                                          <p:spTgt spid="84"/>
                                        </p:tgtEl>
                                      </p:cBhvr>
                                    </p:animEffect>
                                    <p:set>
                                      <p:cBhvr>
                                        <p:cTn id="67" dur="1" fill="hold">
                                          <p:stCondLst>
                                            <p:cond delay="299"/>
                                          </p:stCondLst>
                                        </p:cTn>
                                        <p:tgtEl>
                                          <p:spTgt spid="84"/>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300"/>
                                        <p:tgtEl>
                                          <p:spTgt spid="137"/>
                                        </p:tgtEl>
                                      </p:cBhvr>
                                    </p:animEffect>
                                    <p:set>
                                      <p:cBhvr>
                                        <p:cTn id="70" dur="1" fill="hold">
                                          <p:stCondLst>
                                            <p:cond delay="299"/>
                                          </p:stCondLst>
                                        </p:cTn>
                                        <p:tgtEl>
                                          <p:spTgt spid="13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53"/>
                                        </p:tgtEl>
                                        <p:attrNameLst>
                                          <p:attrName>style.visibility</p:attrName>
                                        </p:attrNameLst>
                                      </p:cBhvr>
                                      <p:to>
                                        <p:strVal val="visible"/>
                                      </p:to>
                                    </p:set>
                                    <p:animEffect transition="in" filter="fade">
                                      <p:cBhvr>
                                        <p:cTn id="75" dur="300"/>
                                        <p:tgtEl>
                                          <p:spTgt spid="153"/>
                                        </p:tgtEl>
                                      </p:cBhvr>
                                    </p:animEffect>
                                  </p:childTnLst>
                                </p:cTn>
                              </p:par>
                              <p:par>
                                <p:cTn id="76" presetID="10" presetClass="entr" presetSubtype="0"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300"/>
                                        <p:tgtEl>
                                          <p:spTgt spid="34"/>
                                        </p:tgtEl>
                                      </p:cBhvr>
                                    </p:animEffect>
                                  </p:childTnLst>
                                </p:cTn>
                              </p:par>
                              <p:par>
                                <p:cTn id="79" presetID="10" presetClass="entr" presetSubtype="0" fill="hold" nodeType="withEffect">
                                  <p:stCondLst>
                                    <p:cond delay="0"/>
                                  </p:stCondLst>
                                  <p:childTnLst>
                                    <p:set>
                                      <p:cBhvr>
                                        <p:cTn id="80" dur="1" fill="hold">
                                          <p:stCondLst>
                                            <p:cond delay="0"/>
                                          </p:stCondLst>
                                        </p:cTn>
                                        <p:tgtEl>
                                          <p:spTgt spid="157"/>
                                        </p:tgtEl>
                                        <p:attrNameLst>
                                          <p:attrName>style.visibility</p:attrName>
                                        </p:attrNameLst>
                                      </p:cBhvr>
                                      <p:to>
                                        <p:strVal val="visible"/>
                                      </p:to>
                                    </p:set>
                                    <p:animEffect transition="in" filter="fade">
                                      <p:cBhvr>
                                        <p:cTn id="81" dur="300"/>
                                        <p:tgtEl>
                                          <p:spTgt spid="157"/>
                                        </p:tgtEl>
                                      </p:cBhvr>
                                    </p:animEffect>
                                  </p:childTnLst>
                                </p:cTn>
                              </p:par>
                              <p:par>
                                <p:cTn id="82" presetID="10" presetClass="entr" presetSubtype="0" fill="hold"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fade">
                                      <p:cBhvr>
                                        <p:cTn id="84" dur="300"/>
                                        <p:tgtEl>
                                          <p:spTgt spid="1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9"/>
                                        </p:tgtEl>
                                        <p:attrNameLst>
                                          <p:attrName>style.visibility</p:attrName>
                                        </p:attrNameLst>
                                      </p:cBhvr>
                                      <p:to>
                                        <p:strVal val="visible"/>
                                      </p:to>
                                    </p:set>
                                    <p:animEffect transition="in" filter="fade">
                                      <p:cBhvr>
                                        <p:cTn id="87" dur="300"/>
                                        <p:tgtEl>
                                          <p:spTgt spid="169"/>
                                        </p:tgtEl>
                                      </p:cBhvr>
                                    </p:animEffect>
                                  </p:childTnLst>
                                </p:cTn>
                              </p:par>
                              <p:par>
                                <p:cTn id="88" presetID="10" presetClass="exit" presetSubtype="0" fill="hold" nodeType="withEffect">
                                  <p:stCondLst>
                                    <p:cond delay="0"/>
                                  </p:stCondLst>
                                  <p:childTnLst>
                                    <p:animEffect transition="out" filter="fade">
                                      <p:cBhvr>
                                        <p:cTn id="89" dur="300"/>
                                        <p:tgtEl>
                                          <p:spTgt spid="127"/>
                                        </p:tgtEl>
                                      </p:cBhvr>
                                    </p:animEffect>
                                    <p:set>
                                      <p:cBhvr>
                                        <p:cTn id="90" dur="1" fill="hold">
                                          <p:stCondLst>
                                            <p:cond delay="299"/>
                                          </p:stCondLst>
                                        </p:cTn>
                                        <p:tgtEl>
                                          <p:spTgt spid="127"/>
                                        </p:tgtEl>
                                        <p:attrNameLst>
                                          <p:attrName>style.visibility</p:attrName>
                                        </p:attrNameLst>
                                      </p:cBhvr>
                                      <p:to>
                                        <p:strVal val="hidden"/>
                                      </p:to>
                                    </p:set>
                                  </p:childTnLst>
                                </p:cTn>
                              </p:par>
                              <p:par>
                                <p:cTn id="91" presetID="10" presetClass="entr" presetSubtype="0" fill="hold" nodeType="withEffect">
                                  <p:stCondLst>
                                    <p:cond delay="0"/>
                                  </p:stCondLst>
                                  <p:childTnLst>
                                    <p:set>
                                      <p:cBhvr>
                                        <p:cTn id="92" dur="1" fill="hold">
                                          <p:stCondLst>
                                            <p:cond delay="0"/>
                                          </p:stCondLst>
                                        </p:cTn>
                                        <p:tgtEl>
                                          <p:spTgt spid="170"/>
                                        </p:tgtEl>
                                        <p:attrNameLst>
                                          <p:attrName>style.visibility</p:attrName>
                                        </p:attrNameLst>
                                      </p:cBhvr>
                                      <p:to>
                                        <p:strVal val="visible"/>
                                      </p:to>
                                    </p:set>
                                    <p:animEffect transition="in" filter="fade">
                                      <p:cBhvr>
                                        <p:cTn id="93" dur="300"/>
                                        <p:tgtEl>
                                          <p:spTgt spid="17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73"/>
                                        </p:tgtEl>
                                        <p:attrNameLst>
                                          <p:attrName>style.visibility</p:attrName>
                                        </p:attrNameLst>
                                      </p:cBhvr>
                                      <p:to>
                                        <p:strVal val="visible"/>
                                      </p:to>
                                    </p:set>
                                    <p:animEffect transition="in" filter="fade">
                                      <p:cBhvr>
                                        <p:cTn id="96" dur="300"/>
                                        <p:tgtEl>
                                          <p:spTgt spid="173"/>
                                        </p:tgtEl>
                                      </p:cBhvr>
                                    </p:animEffect>
                                  </p:childTnLst>
                                </p:cTn>
                              </p:par>
                              <p:par>
                                <p:cTn id="97" presetID="10" presetClass="exit" presetSubtype="0" fill="hold" grpId="1" nodeType="withEffect">
                                  <p:stCondLst>
                                    <p:cond delay="0"/>
                                  </p:stCondLst>
                                  <p:childTnLst>
                                    <p:animEffect transition="out" filter="fade">
                                      <p:cBhvr>
                                        <p:cTn id="98" dur="300"/>
                                        <p:tgtEl>
                                          <p:spTgt spid="151"/>
                                        </p:tgtEl>
                                      </p:cBhvr>
                                    </p:animEffect>
                                    <p:set>
                                      <p:cBhvr>
                                        <p:cTn id="99" dur="1" fill="hold">
                                          <p:stCondLst>
                                            <p:cond delay="299"/>
                                          </p:stCondLst>
                                        </p:cTn>
                                        <p:tgtEl>
                                          <p:spTgt spid="151"/>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174"/>
                                        </p:tgtEl>
                                        <p:attrNameLst>
                                          <p:attrName>style.visibility</p:attrName>
                                        </p:attrNameLst>
                                      </p:cBhvr>
                                      <p:to>
                                        <p:strVal val="visible"/>
                                      </p:to>
                                    </p:set>
                                    <p:animEffect transition="in" filter="fade">
                                      <p:cBhvr>
                                        <p:cTn id="102" dur="3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38" grpId="0" animBg="1"/>
      <p:bldP spid="84" grpId="0"/>
      <p:bldP spid="84" grpId="1"/>
      <p:bldP spid="137" grpId="0"/>
      <p:bldP spid="137" grpId="1"/>
      <p:bldP spid="139" grpId="0"/>
      <p:bldP spid="139" grpId="1"/>
      <p:bldP spid="142" grpId="0"/>
      <p:bldP spid="143" grpId="0" animBg="1"/>
      <p:bldP spid="144" grpId="0"/>
      <p:bldP spid="151" grpId="0"/>
      <p:bldP spid="151" grpId="1"/>
      <p:bldP spid="169" grpId="0"/>
      <p:bldP spid="173" grpId="0"/>
      <p:bldP spid="65" grpId="0"/>
      <p:bldP spid="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81681" y="2127994"/>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110799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VMs (Linux/Windows) running on-premises. The VMs consist of file servers, SQL instances, web servers and backend servers. You as a partner have been brought in to conduct an analysis of the infrastructure, execute the migration and implement Azure Sentinel as a SIEM solution using a unified operations strategy.</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697457"/>
          </a:xfrm>
        </p:spPr>
        <p:txBody>
          <a:bodyPr/>
          <a:lstStyle/>
          <a:p>
            <a:pPr defTabSz="914016">
              <a:defRPr/>
            </a:pPr>
            <a:r>
              <a:rPr lang="en-US" sz="3200" spc="-50"/>
              <a:t>Example: Azure Arc Partner </a:t>
            </a:r>
            <a:r>
              <a:rPr lang="en-US" sz="3200" spc="-50">
                <a:latin typeface="Segoe UI Semibold"/>
              </a:rPr>
              <a:t>Opportunity – Migration</a:t>
            </a: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Lst>
          </p:cNvPr>
          <p:cNvSpPr/>
          <p:nvPr/>
        </p:nvSpPr>
        <p:spPr>
          <a:xfrm>
            <a:off x="7967277" y="3311847"/>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Lst>
          </p:cNvPr>
          <p:cNvGrpSpPr/>
          <p:nvPr/>
        </p:nvGrpSpPr>
        <p:grpSpPr>
          <a:xfrm>
            <a:off x="8544005" y="3868593"/>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Lst>
          </p:cNvPr>
          <p:cNvGrpSpPr/>
          <p:nvPr/>
        </p:nvGrpSpPr>
        <p:grpSpPr>
          <a:xfrm>
            <a:off x="1514555" y="3842170"/>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61358" y="2531992"/>
              <a:ext cx="457200" cy="457200"/>
            </a:xfrm>
            <a:prstGeom prst="rect">
              <a:avLst/>
            </a:prstGeom>
          </p:spPr>
        </p:pic>
      </p:grpSp>
      <p:grpSp>
        <p:nvGrpSpPr>
          <p:cNvPr id="170" name="Group 169">
            <a:extLst>
              <a:ext uri="{FF2B5EF4-FFF2-40B4-BE49-F238E27FC236}">
                <a16:creationId xmlns:a16="http://schemas.microsoft.com/office/drawing/2014/main" id="{B3786194-E3D5-4D87-91B7-1761F32FC246}"/>
              </a:ext>
            </a:extLst>
          </p:cNvPr>
          <p:cNvGrpSpPr/>
          <p:nvPr/>
        </p:nvGrpSpPr>
        <p:grpSpPr>
          <a:xfrm>
            <a:off x="9019014" y="2186772"/>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15">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73" name="Rectangle 172">
            <a:extLst>
              <a:ext uri="{FF2B5EF4-FFF2-40B4-BE49-F238E27FC236}">
                <a16:creationId xmlns:a16="http://schemas.microsoft.com/office/drawing/2014/main" id="{75684C89-8A84-41BE-AF23-29335B345477}"/>
              </a:ext>
            </a:extLst>
          </p:cNvPr>
          <p:cNvSpPr/>
          <p:nvPr/>
        </p:nvSpPr>
        <p:spPr>
          <a:xfrm>
            <a:off x="1259109" y="3299304"/>
            <a:ext cx="3930243" cy="215444"/>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50 x Azure Arc enabled Servers + Azure Services</a:t>
            </a:r>
          </a:p>
        </p:txBody>
      </p:sp>
      <p:pic>
        <p:nvPicPr>
          <p:cNvPr id="174" name="Graphic 173">
            <a:extLst>
              <a:ext uri="{FF2B5EF4-FFF2-40B4-BE49-F238E27FC236}">
                <a16:creationId xmlns:a16="http://schemas.microsoft.com/office/drawing/2014/main" id="{680A3A04-51A4-43AB-8B1E-CDBFE677E5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462" y="4181031"/>
            <a:ext cx="457200" cy="457200"/>
          </a:xfrm>
          <a:prstGeom prst="rect">
            <a:avLst/>
          </a:prstGeom>
        </p:spPr>
      </p:pic>
      <p:pic>
        <p:nvPicPr>
          <p:cNvPr id="3" name="Graphic 2">
            <a:extLst>
              <a:ext uri="{FF2B5EF4-FFF2-40B4-BE49-F238E27FC236}">
                <a16:creationId xmlns:a16="http://schemas.microsoft.com/office/drawing/2014/main" id="{5FFFF2E5-937B-452D-8353-FA76F0B9D9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73806" y="3575720"/>
            <a:ext cx="457200" cy="457200"/>
          </a:xfrm>
          <a:prstGeom prst="rect">
            <a:avLst/>
          </a:prstGeom>
        </p:spPr>
      </p:pic>
      <p:pic>
        <p:nvPicPr>
          <p:cNvPr id="7" name="Graphic 6">
            <a:extLst>
              <a:ext uri="{FF2B5EF4-FFF2-40B4-BE49-F238E27FC236}">
                <a16:creationId xmlns:a16="http://schemas.microsoft.com/office/drawing/2014/main" id="{5E918E71-14A5-41B1-9F19-18C2DB9DA7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05398" y="5351738"/>
            <a:ext cx="457200" cy="457200"/>
          </a:xfrm>
          <a:prstGeom prst="rect">
            <a:avLst/>
          </a:prstGeom>
        </p:spPr>
      </p:pic>
      <p:pic>
        <p:nvPicPr>
          <p:cNvPr id="9" name="Graphic 8">
            <a:extLst>
              <a:ext uri="{FF2B5EF4-FFF2-40B4-BE49-F238E27FC236}">
                <a16:creationId xmlns:a16="http://schemas.microsoft.com/office/drawing/2014/main" id="{0F47BE60-5AC3-49F0-AFAC-180D9B44A82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73806" y="4786342"/>
            <a:ext cx="457200" cy="457200"/>
          </a:xfrm>
          <a:prstGeom prst="rect">
            <a:avLst/>
          </a:prstGeom>
        </p:spPr>
      </p:pic>
      <p:pic>
        <p:nvPicPr>
          <p:cNvPr id="11" name="Graphic 10">
            <a:extLst>
              <a:ext uri="{FF2B5EF4-FFF2-40B4-BE49-F238E27FC236}">
                <a16:creationId xmlns:a16="http://schemas.microsoft.com/office/drawing/2014/main" id="{4BB269A6-934F-481E-ACAD-6DB628DA17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93684" y="5351738"/>
            <a:ext cx="457200" cy="457200"/>
          </a:xfrm>
          <a:prstGeom prst="rect">
            <a:avLst/>
          </a:prstGeom>
        </p:spPr>
      </p:pic>
      <p:cxnSp>
        <p:nvCxnSpPr>
          <p:cNvPr id="50" name="Straight Connector 49">
            <a:extLst>
              <a:ext uri="{FF2B5EF4-FFF2-40B4-BE49-F238E27FC236}">
                <a16:creationId xmlns:a16="http://schemas.microsoft.com/office/drawing/2014/main" id="{B9CBAC37-C6EC-46A5-BB1C-5BD200572F47}"/>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51" name="TextBox 50">
            <a:extLst>
              <a:ext uri="{FF2B5EF4-FFF2-40B4-BE49-F238E27FC236}">
                <a16:creationId xmlns:a16="http://schemas.microsoft.com/office/drawing/2014/main" id="{A885745F-5CE8-420B-BF20-1B7851BC1342}"/>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8FFEE136-15E8-47ED-8D49-3FA9F4EAA0A9}"/>
              </a:ext>
            </a:extLst>
          </p:cNvPr>
          <p:cNvSpPr txBox="1"/>
          <p:nvPr/>
        </p:nvSpPr>
        <p:spPr>
          <a:xfrm>
            <a:off x="5712264" y="3695314"/>
            <a:ext cx="173123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PS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53" name="TextBox 52">
            <a:extLst>
              <a:ext uri="{FF2B5EF4-FFF2-40B4-BE49-F238E27FC236}">
                <a16:creationId xmlns:a16="http://schemas.microsoft.com/office/drawing/2014/main" id="{2685573E-CB18-4462-9BF7-841AA98AB94C}"/>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Sentinel $</a:t>
            </a:r>
          </a:p>
        </p:txBody>
      </p:sp>
      <p:sp>
        <p:nvSpPr>
          <p:cNvPr id="54" name="TextBox 53">
            <a:extLst>
              <a:ext uri="{FF2B5EF4-FFF2-40B4-BE49-F238E27FC236}">
                <a16:creationId xmlns:a16="http://schemas.microsoft.com/office/drawing/2014/main" id="{00B6E8B3-CFE9-4689-B3B3-2FB080FA37A1}"/>
              </a:ext>
            </a:extLst>
          </p:cNvPr>
          <p:cNvSpPr txBox="1"/>
          <p:nvPr/>
        </p:nvSpPr>
        <p:spPr>
          <a:xfrm>
            <a:off x="3674882" y="2684983"/>
            <a:ext cx="2283171" cy="600164"/>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a:t>
            </a:r>
            <a:r>
              <a:rPr lang="en-US" sz="1100" spc="-50">
                <a:ln w="3175">
                  <a:noFill/>
                </a:ln>
                <a:solidFill>
                  <a:srgbClr val="9BF00B"/>
                </a:solidFill>
                <a:latin typeface="Segoe UI Semibold"/>
                <a:cs typeface="Segoe UI" pitchFamily="34" charset="0"/>
              </a:rPr>
              <a:t> </a:t>
            </a: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Azure Arc enabled server/month per Guest Config Policy</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 Sentinel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spTree>
    <p:extLst>
      <p:ext uri="{BB962C8B-B14F-4D97-AF65-F5344CB8AC3E}">
        <p14:creationId xmlns:p14="http://schemas.microsoft.com/office/powerpoint/2010/main" val="3628569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E07FCD61-6DFA-4D4D-B187-9A2C4F7ECB3C}"/>
    </a:ext>
  </a:extLst>
</a:theme>
</file>

<file path=ppt/theme/theme10.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666E34F2-2949-814F-A8BC-006ED952C14F}"/>
    </a:ext>
  </a:extLst>
</a:theme>
</file>

<file path=ppt/theme/theme3.xml><?xml version="1.0" encoding="utf-8"?>
<a:theme xmlns:a="http://schemas.openxmlformats.org/drawingml/2006/main" name="7_WHITE TEMPLATE">
  <a:themeElements>
    <a:clrScheme name="Custom 4">
      <a:dk1>
        <a:srgbClr val="000000"/>
      </a:dk1>
      <a:lt1>
        <a:srgbClr val="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B1E1017E-C446-BF47-967C-6A5C0D853EB6}"/>
    </a:ext>
  </a:extLst>
</a:theme>
</file>

<file path=ppt/theme/theme4.xml><?xml version="1.0" encoding="utf-8"?>
<a:theme xmlns:a="http://schemas.openxmlformats.org/drawingml/2006/main" name="1_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F8023D72-ADFB-EF43-8FD6-48C337FDF7E1}"/>
    </a:ext>
  </a:extLst>
</a:theme>
</file>

<file path=ppt/theme/theme5.xml><?xml version="1.0" encoding="utf-8"?>
<a:theme xmlns:a="http://schemas.openxmlformats.org/drawingml/2006/main" name="6-51096_Microsoft_Inspir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463D9E62-6F6B-430D-B90E-A799C747949F}"/>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772B93FDBCD64BA86E68CDC4E4EC8E" ma:contentTypeVersion="15" ma:contentTypeDescription="Create a new document." ma:contentTypeScope="" ma:versionID="42e01a9ee90a47185642f60977d6c51e">
  <xsd:schema xmlns:xsd="http://www.w3.org/2001/XMLSchema" xmlns:xs="http://www.w3.org/2001/XMLSchema" xmlns:p="http://schemas.microsoft.com/office/2006/metadata/properties" xmlns:ns2="d6595f65-6316-4eef-b067-ccfe86bac56f" xmlns:ns3="70659073-e5a0-4f5f-9273-8c2344480183" targetNamespace="http://schemas.microsoft.com/office/2006/metadata/properties" ma:root="true" ma:fieldsID="227a1a56f5321813647e6ffb8499d30a" ns2:_="" ns3:_="">
    <xsd:import namespace="d6595f65-6316-4eef-b067-ccfe86bac56f"/>
    <xsd:import namespace="70659073-e5a0-4f5f-9273-8c23444801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Use" minOccurs="0"/>
                <xsd:element ref="ns2:TargetAudience" minOccurs="0"/>
                <xsd:element ref="ns2:Visibility" minOccurs="0"/>
                <xsd:element ref="ns2:Owner_x002d_T"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595f65-6316-4eef-b067-ccfe86bac5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Use" ma:index="12" nillable="true" ma:displayName="Use" ma:format="Dropdown" ma:internalName="Use">
      <xsd:simpleType>
        <xsd:restriction base="dms:Note">
          <xsd:maxLength value="255"/>
        </xsd:restriction>
      </xsd:simpleType>
    </xsd:element>
    <xsd:element name="TargetAudience" ma:index="13" nillable="true" ma:displayName="Target Audience" ma:description="External / Internal" ma:format="Dropdown" ma:internalName="TargetAudience">
      <xsd:simpleType>
        <xsd:restriction base="dms:Text">
          <xsd:maxLength value="255"/>
        </xsd:restriction>
      </xsd:simpleType>
    </xsd:element>
    <xsd:element name="Visibility" ma:index="14" nillable="true" ma:displayName="Visibility " ma:format="Dropdown" ma:internalName="Visibility">
      <xsd:simpleType>
        <xsd:restriction base="dms:Choice">
          <xsd:enumeration value="Internal"/>
          <xsd:enumeration value="External"/>
        </xsd:restriction>
      </xsd:simpleType>
    </xsd:element>
    <xsd:element name="Owner_x002d_T" ma:index="15" nillable="true" ma:displayName="Owner" ma:format="Dropdown" ma:list="UserInfo" ma:SharePointGroup="0" ma:internalName="Owner_x002d_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659073-e5a0-4f5f-9273-8c23444801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70659073-e5a0-4f5f-9273-8c2344480183">
      <UserInfo>
        <DisplayName>Abha R Panchal</DisplayName>
        <AccountId>1616</AccountId>
        <AccountType/>
      </UserInfo>
    </SharedWithUsers>
    <TargetAudience xmlns="d6595f65-6316-4eef-b067-ccfe86bac56f">Partners</TargetAudience>
    <Use xmlns="d6595f65-6316-4eef-b067-ccfe86bac56f">Used by PTS/PDM - To seek comittment from partner  </Use>
    <Visibility xmlns="d6595f65-6316-4eef-b067-ccfe86bac56f">External</Visibility>
    <Owner_x002d_T xmlns="d6595f65-6316-4eef-b067-ccfe86bac56f">
      <UserInfo>
        <DisplayName>Richard Lovelace</DisplayName>
        <AccountId>1029</AccountId>
        <AccountType/>
      </UserInfo>
    </Owner_x002d_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08F627-51EF-467D-B477-C79A7C34AB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595f65-6316-4eef-b067-ccfe86bac56f"/>
    <ds:schemaRef ds:uri="70659073-e5a0-4f5f-9273-8c23444801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33E7C9-B80C-4E7C-B5E3-9D9A6A24C4D8}">
  <ds:schemaRefs>
    <ds:schemaRef ds:uri="d6595f65-6316-4eef-b067-ccfe86bac56f"/>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purl.org/dc/elements/1.1/"/>
    <ds:schemaRef ds:uri="70659073-e5a0-4f5f-9273-8c2344480183"/>
    <ds:schemaRef ds:uri="http://www.w3.org/XML/1998/namespace"/>
    <ds:schemaRef ds:uri="http://purl.org/dc/terms/"/>
  </ds:schemaRefs>
</ds:datastoreItem>
</file>

<file path=customXml/itemProps3.xml><?xml version="1.0" encoding="utf-8"?>
<ds:datastoreItem xmlns:ds="http://schemas.openxmlformats.org/officeDocument/2006/customXml" ds:itemID="{58CA0B7B-75E0-42F5-A65D-AC5B76F82B4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TotalTime>
  <Words>3450</Words>
  <Application>Microsoft Macintosh PowerPoint</Application>
  <PresentationFormat>Widescreen</PresentationFormat>
  <Paragraphs>401</Paragraphs>
  <Slides>20</Slides>
  <Notes>17</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20</vt:i4>
      </vt:variant>
    </vt:vector>
  </HeadingPairs>
  <TitlesOfParts>
    <vt:vector size="42" baseType="lpstr">
      <vt:lpstr>Arial</vt:lpstr>
      <vt:lpstr>Calibri</vt:lpstr>
      <vt:lpstr>Consolas</vt:lpstr>
      <vt:lpstr>Roboto</vt:lpstr>
      <vt:lpstr>Segoe UI</vt:lpstr>
      <vt:lpstr>Segoe UI Semibold</vt:lpstr>
      <vt:lpstr>Segoe UI Semibold (Headings)</vt:lpstr>
      <vt:lpstr>Segoe UI Semilight</vt:lpstr>
      <vt:lpstr>Segoe UI Symbol</vt:lpstr>
      <vt:lpstr>SegoeUI</vt:lpstr>
      <vt:lpstr>Symbol</vt:lpstr>
      <vt:lpstr>Wingdings</vt:lpstr>
      <vt:lpstr>1_Black Template</vt:lpstr>
      <vt:lpstr>Hybrid_Template_Dark</vt:lpstr>
      <vt:lpstr>7_WHITE TEMPLATE</vt:lpstr>
      <vt:lpstr>1_Hybrid_Template_Dark</vt:lpstr>
      <vt:lpstr>6-51096_Microsoft_Inspire_White_Template</vt:lpstr>
      <vt:lpstr>2_Black Template</vt:lpstr>
      <vt:lpstr>9-51153_Microsoft_Ignite_Black_Template</vt:lpstr>
      <vt:lpstr>2_Azure 1</vt:lpstr>
      <vt:lpstr>Black Template</vt:lpstr>
      <vt:lpstr>***Black Template</vt:lpstr>
      <vt:lpstr>Azure Arc Envisioning</vt:lpstr>
      <vt:lpstr>PowerPoint Presentation</vt:lpstr>
      <vt:lpstr>Customer environments and application  requirements are evolving</vt:lpstr>
      <vt:lpstr>Durable customer reality</vt:lpstr>
      <vt:lpstr>PowerPoint Presentation</vt:lpstr>
      <vt:lpstr>PowerPoint Presentation</vt:lpstr>
      <vt:lpstr>Azure Arc</vt:lpstr>
      <vt:lpstr>Example: Azure Arc Partner Opportunity – Migration</vt:lpstr>
      <vt:lpstr>Example: Azure Arc Partner Opportunity – Migration</vt:lpstr>
      <vt:lpstr>Azure Lighthouse</vt:lpstr>
      <vt:lpstr>Azure Lighthouse and Azure Arc Azure Arc extends Azure management, services, and Azure Lighthouse anywhere</vt:lpstr>
      <vt:lpstr>Enhance practices with Azure Arc</vt:lpstr>
      <vt:lpstr>Azure Arc enabled practices</vt:lpstr>
      <vt:lpstr>PowerPoint Presentation</vt:lpstr>
      <vt:lpstr>PowerPoint Presentation</vt:lpstr>
      <vt:lpstr>PowerPoint Presentation</vt:lpstr>
      <vt:lpstr>PowerPoint Presentation</vt:lpstr>
      <vt:lpstr>Join other Azure Arc Partners</vt:lpstr>
      <vt:lpstr>PowerPoint Presentation</vt:lpstr>
      <vt:lpstr>Start Today and Learn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Arc Envisioning 1.0</dc:title>
  <dc:creator>Lauren Husum</dc:creator>
  <cp:keywords/>
  <cp:lastModifiedBy>Arturo Quiroga</cp:lastModifiedBy>
  <cp:revision>5</cp:revision>
  <dcterms:created xsi:type="dcterms:W3CDTF">2019-10-30T21:17:38Z</dcterms:created>
  <dcterms:modified xsi:type="dcterms:W3CDTF">2021-09-20T16:55:44Z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0x010100B6772B93FDBCD64BA86E68CDC4E4EC8E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azeller@microsoft.com</vt:lpwstr>
  </property>
  <property fmtid="{D5CDD505-2E9C-101B-9397-08002B2CF9AE}" pid="6" name="MSIP_Label_f42aa342-8706-4288-bd11-ebb85995028c_SetDate">
    <vt:lpwstr>2019-11-15T17:16:30.2221416Z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a66ef073-4be5-4ccd-aaf6-b24fb9164337</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NewsType">
    <vt:lpwstr/>
  </property>
  <property fmtid="{D5CDD505-2E9C-101B-9397-08002B2CF9AE}" pid="13" name="TaxKeyword">
    <vt:lpwstr/>
  </property>
  <property fmtid="{D5CDD505-2E9C-101B-9397-08002B2CF9AE}" pid="14" name="_dlc_policyId">
    <vt:lpwstr>0x0101000E4CB7077FEE4FF7AE86D4A500EEC780030016C849C62B10EB41ACA8C7EEDEF40BB2006A83F15B98C1FD4E8D76F6993277120D|-2104630519</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128;#product information|a62e948d-5e4b-4b97-9627-6d1d79eb3f6c</vt:lpwstr>
  </property>
  <property fmtid="{D5CDD505-2E9C-101B-9397-08002B2CF9AE}" pid="18" name="Industries">
    <vt:lpwstr/>
  </property>
  <property fmtid="{D5CDD505-2E9C-101B-9397-08002B2CF9AE}" pid="19" name="MSProducts">
    <vt:lpwstr/>
  </property>
  <property fmtid="{D5CDD505-2E9C-101B-9397-08002B2CF9AE}" pid="20" name="Competitors">
    <vt:lpwstr/>
  </property>
  <property fmtid="{D5CDD505-2E9C-101B-9397-08002B2CF9AE}" pid="21" name="ExperienceContentType">
    <vt:lpwstr/>
  </property>
  <property fmtid="{D5CDD505-2E9C-101B-9397-08002B2CF9AE}" pid="22" name="SMSGDomain">
    <vt:lpwstr>1628;#Gear Up|5bd03d8b-c198-4367-bd72-be9dad12d703;#21;#Intelligent Cloud|adc2fe87-c79a-4ded-a449-3f86b954069d;#20;#Microsoft Azure Domain|d600a391-d529-4311-892b-2c05c1ab2538</vt:lpwstr>
  </property>
  <property fmtid="{D5CDD505-2E9C-101B-9397-08002B2CF9AE}" pid="23" name="BusinessArchitecture">
    <vt:lpwstr/>
  </property>
  <property fmtid="{D5CDD505-2E9C-101B-9397-08002B2CF9AE}" pid="24" name="Products">
    <vt:lpwstr>2596;#Azure Management Environment|549bf860-9ad7-47e1-98ed-ad11fc078cd1;#26;#Azure|669a3112-5edf-444b-a003-630063601f07;#91;#Azure SQL Database|e2ac9bca-9ffe-4e7a-8714-5d25e4b5b24a;#3431;#Azure Kubernetes Service|8613eadf-04d1-44ae-bd4e-24a6f3fb4a02</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_docset_NoMedatataSyncRequired">
    <vt:lpwstr>False</vt:lpwstr>
  </property>
  <property fmtid="{D5CDD505-2E9C-101B-9397-08002B2CF9AE}" pid="28" name="e8080b0481964c759b2c36ae49591b31">
    <vt:lpwstr/>
  </property>
  <property fmtid="{D5CDD505-2E9C-101B-9397-08002B2CF9AE}" pid="29" name="TechnicalLevel">
    <vt:lpwstr>3066;#100 (beginner)|7d022d07-ff67-4af8-910d-8ea6b46b5908</vt:lpwstr>
  </property>
  <property fmtid="{D5CDD505-2E9C-101B-9397-08002B2CF9AE}" pid="30" name="Audiences">
    <vt:lpwstr/>
  </property>
  <property fmtid="{D5CDD505-2E9C-101B-9397-08002B2CF9AE}" pid="31" name="SMSG Items">
    <vt:lpwstr>3091;#documents|e037ed84-7d8e-4cbb-9c8f-61e80301a44f</vt:lpwstr>
  </property>
  <property fmtid="{D5CDD505-2E9C-101B-9397-08002B2CF9AE}" pid="32" name="Solution Areas">
    <vt:lpwstr>3089;#Applications and Infrastructure|f69679d5-ce87-4413-9040-82ea79c5c527</vt:lpwstr>
  </property>
  <property fmtid="{D5CDD505-2E9C-101B-9397-08002B2CF9AE}" pid="33" name="ldac8aee9d1f469e8cd8c3f8d6a615f2">
    <vt:lpwstr/>
  </property>
  <property fmtid="{D5CDD505-2E9C-101B-9397-08002B2CF9AE}" pid="34" name="EmployeeRole">
    <vt:lpwstr/>
  </property>
  <property fmtid="{D5CDD505-2E9C-101B-9397-08002B2CF9AE}" pid="35" name="NewsTopic">
    <vt:lpwstr/>
  </property>
  <property fmtid="{D5CDD505-2E9C-101B-9397-08002B2CF9AE}" pid="36" name="Roles">
    <vt:lpwstr/>
  </property>
  <property fmtid="{D5CDD505-2E9C-101B-9397-08002B2CF9AE}" pid="37"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8" name="NewsSource">
    <vt:lpwstr/>
  </property>
  <property fmtid="{D5CDD505-2E9C-101B-9397-08002B2CF9AE}" pid="39" name="MSProfessions">
    <vt:lpwstr>3087;#not role specific|f39e3092-9b1b-420b-9a5e-af4e2e586259</vt:lpwstr>
  </property>
  <property fmtid="{D5CDD505-2E9C-101B-9397-08002B2CF9AE}" pid="40" name="SMSGTags">
    <vt:lpwstr/>
  </property>
  <property fmtid="{D5CDD505-2E9C-101B-9397-08002B2CF9AE}" pid="41" name="_dlc_DocIdItemGuid">
    <vt:lpwstr>25e072aa-8629-44ca-92c9-cc10ea2daf44</vt:lpwstr>
  </property>
  <property fmtid="{D5CDD505-2E9C-101B-9397-08002B2CF9AE}" pid="42" name="MSPhysicalGeography">
    <vt:lpwstr/>
  </property>
  <property fmtid="{D5CDD505-2E9C-101B-9397-08002B2CF9AE}" pid="43" name="j3562c58ee414e028925bc902cfc01a1">
    <vt:lpwstr/>
  </property>
  <property fmtid="{D5CDD505-2E9C-101B-9397-08002B2CF9AE}" pid="44" name="EnterpriseDomainTags">
    <vt:lpwstr/>
  </property>
  <property fmtid="{D5CDD505-2E9C-101B-9397-08002B2CF9AE}" pid="45" name="Segments">
    <vt:lpwstr/>
  </property>
  <property fmtid="{D5CDD505-2E9C-101B-9397-08002B2CF9AE}" pid="46" name="la4444b61d19467597d63190b69ac227">
    <vt:lpwstr/>
  </property>
  <property fmtid="{D5CDD505-2E9C-101B-9397-08002B2CF9AE}" pid="47" name="Partners">
    <vt:lpwstr/>
  </property>
  <property fmtid="{D5CDD505-2E9C-101B-9397-08002B2CF9AE}" pid="48" name="ActivitiesAndPrograms">
    <vt:lpwstr/>
  </property>
  <property fmtid="{D5CDD505-2E9C-101B-9397-08002B2CF9AE}" pid="49" name="Groups">
    <vt:lpwstr>31;#Azure Marketing|0958c357-5252-473f-8b4e-42f27525a99d</vt:lpwstr>
  </property>
  <property fmtid="{D5CDD505-2E9C-101B-9397-08002B2CF9AE}" pid="50" name="Topics">
    <vt:lpwstr>342;#Azure platform|df6aaec2-d07c-4319-b510-15a691aea35b;#29;#features|94b87768-f145-4764-adbd-fec700e47348</vt:lpwstr>
  </property>
  <property fmtid="{D5CDD505-2E9C-101B-9397-08002B2CF9AE}" pid="51" name="Languages">
    <vt:lpwstr/>
  </property>
  <property fmtid="{D5CDD505-2E9C-101B-9397-08002B2CF9AE}" pid="52" name="of67e5d4b76f4a9db8769983fda9cec0">
    <vt:lpwstr/>
  </property>
  <property fmtid="{D5CDD505-2E9C-101B-9397-08002B2CF9AE}" pid="53" name="temp">
    <vt:lpwstr>1029;#Richard Lovelace</vt:lpwstr>
  </property>
  <property fmtid="{D5CDD505-2E9C-101B-9397-08002B2CF9AE}" pid="54" name="External">
    <vt:bool>true</vt:bool>
  </property>
  <property fmtid="{D5CDD505-2E9C-101B-9397-08002B2CF9AE}" pid="55" name="Owner">
    <vt:lpwstr>Richard Lovelace</vt:lpwstr>
  </property>
</Properties>
</file>